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3"/>
  </p:sldMasterIdLst>
  <p:notesMasterIdLst>
    <p:notesMasterId r:id="rId18"/>
  </p:notesMasterIdLst>
  <p:sldIdLst>
    <p:sldId id="257" r:id="rId4"/>
    <p:sldId id="271" r:id="rId5"/>
    <p:sldId id="284" r:id="rId6"/>
    <p:sldId id="286" r:id="rId7"/>
    <p:sldId id="272" r:id="rId8"/>
    <p:sldId id="287" r:id="rId9"/>
    <p:sldId id="288" r:id="rId10"/>
    <p:sldId id="289" r:id="rId11"/>
    <p:sldId id="290" r:id="rId12"/>
    <p:sldId id="291" r:id="rId13"/>
    <p:sldId id="274" r:id="rId14"/>
    <p:sldId id="292" r:id="rId15"/>
    <p:sldId id="293" r:id="rId16"/>
    <p:sldId id="294" r:id="rId17"/>
    <p:sldId id="295" r:id="rId19"/>
    <p:sldId id="273" r:id="rId20"/>
    <p:sldId id="276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275" r:id="rId29"/>
    <p:sldId id="278" r:id="rId30"/>
    <p:sldId id="279" r:id="rId31"/>
    <p:sldId id="280" r:id="rId32"/>
    <p:sldId id="277" r:id="rId33"/>
  </p:sldIdLst>
  <p:sldSz cx="12192000" cy="6858000"/>
  <p:notesSz cx="6858000" cy="9144000"/>
  <p:defaultTextStyle>
    <a:defPPr>
      <a:defRPr lang="en-US"/>
    </a:defPPr>
    <a:lvl1pPr marL="0" lvl="0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lvl="1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lvl="2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lvl="3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lvl="4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lvl="5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6pPr>
    <a:lvl7pPr marL="2743200" lvl="6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7pPr>
    <a:lvl8pPr marL="3200400" lvl="7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8pPr>
    <a:lvl9pPr marL="3657600" lvl="8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3"/>
    <p:restoredTop sz="94660"/>
  </p:normalViewPr>
  <p:slideViewPr>
    <p:cSldViewPr snapToGrid="0">
      <p:cViewPr varScale="1">
        <p:scale>
          <a:sx n="82" d="100"/>
          <a:sy n="82" d="100"/>
        </p:scale>
        <p:origin x="8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DROBO-FS\QuickDrops\JB\PPTX NG\Droplets\Lighting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49" name="Group 48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50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51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54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2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3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4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5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6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7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8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9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0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1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2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3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4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5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6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7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8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79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0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1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2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3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4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5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6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7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8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9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0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</p:spPr>
        </p:sp>
        <p:sp>
          <p:nvSpPr>
            <p:cNvPr id="91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2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3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4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5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6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7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8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9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0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1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2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3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104" name="Date Placeholder 3"/>
          <p:cNvSpPr>
            <a:spLocks noGrp="1"/>
          </p:cNvSpPr>
          <p:nvPr>
            <p:ph type="dt" sz="half" idx="2"/>
          </p:nvPr>
        </p:nvSpPr>
        <p:spPr>
          <a:xfrm>
            <a:off x="7077075" y="54102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>
              <a:buNone/>
            </a:pPr>
            <a:fld id="{BB962C8B-B14F-4D97-AF65-F5344CB8AC3E}" type="datetimeFigureOut">
              <a:rPr lang="en-US" dirty="0"/>
            </a:fld>
            <a:endParaRPr lang="en-US" dirty="0"/>
          </a:p>
        </p:txBody>
      </p:sp>
      <p:sp>
        <p:nvSpPr>
          <p:cNvPr id="10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6425" y="5410200"/>
            <a:ext cx="5124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>
              <a:buNone/>
            </a:pPr>
            <a:endParaRPr dirty="0"/>
          </a:p>
        </p:txBody>
      </p:sp>
      <p:sp>
        <p:nvSpPr>
          <p:cNvPr id="10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6475" y="5410200"/>
            <a:ext cx="7715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>
              <a:buNone/>
            </a:pPr>
            <a:fld id="{9A0DB2DC-4C9A-4742-B13C-FB6460FD350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903288" y="731838"/>
            <a:ext cx="609600" cy="5857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p>
            <a:pPr lvl="0" algn="r" eaLnBrk="1" hangingPunct="1">
              <a:buNone/>
            </a:pPr>
            <a:r>
              <a:rPr sz="8000" dirty="0">
                <a:latin typeface="+mn-lt"/>
                <a:cs typeface="Trebuchet MS" panose="020B0603020202020204" pitchFamily="34" charset="0"/>
              </a:rPr>
              <a:t>“</a:t>
            </a:r>
            <a:endParaRPr sz="8000" dirty="0">
              <a:latin typeface="+mn-lt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537825" y="2765425"/>
            <a:ext cx="609600" cy="584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p>
            <a:pPr lvl="0" algn="r" eaLnBrk="1" hangingPunct="1">
              <a:buNone/>
            </a:pPr>
            <a:r>
              <a:rPr sz="8000" dirty="0">
                <a:latin typeface="+mn-lt"/>
                <a:cs typeface="Trebuchet MS" panose="020B0603020202020204" pitchFamily="34" charset="0"/>
              </a:rPr>
              <a:t>”</a:t>
            </a:r>
            <a:endParaRPr sz="8000" dirty="0">
              <a:latin typeface="+mn-lt"/>
              <a:ea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0" name="Date Placeholder 4"/>
          <p:cNvSpPr>
            <a:spLocks noGrp="1"/>
          </p:cNvSpPr>
          <p:nvPr>
            <p:ph type="dt" sz="half" idx="12"/>
          </p:nvPr>
        </p:nvSpPr>
        <p:spPr>
          <a:xfrm>
            <a:off x="7456488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>
              <a:buNone/>
            </a:pPr>
            <a:fld id="{BB962C8B-B14F-4D97-AF65-F5344CB8AC3E}" type="datetimeFigureOut">
              <a:rPr lang="en-US" dirty="0"/>
            </a:fld>
            <a:endParaRPr lang="en-US" dirty="0"/>
          </a:p>
        </p:txBody>
      </p:sp>
      <p:sp>
        <p:nvSpPr>
          <p:cNvPr id="5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141413" y="5883275"/>
            <a:ext cx="6238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>
              <a:buNone/>
            </a:pPr>
            <a:endParaRPr dirty="0"/>
          </a:p>
        </p:txBody>
      </p:sp>
      <p:sp>
        <p:nvSpPr>
          <p:cNvPr id="5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0275888" y="5883275"/>
            <a:ext cx="7715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algn="r">
              <a:buNone/>
            </a:pPr>
            <a:fld id="{9A0DB2DC-4C9A-4742-B13C-FB6460FD350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icon to add picture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36-2083&amp;10099"/>
          <p:cNvSpPr/>
          <p:nvPr>
            <p:custDataLst>
              <p:tags r:id="rId2"/>
            </p:custDataLst>
          </p:nvPr>
        </p:nvSpPr>
        <p:spPr>
          <a:xfrm>
            <a:off x="0" y="2377440"/>
            <a:ext cx="5193792" cy="4480560"/>
          </a:xfrm>
          <a:custGeom>
            <a:avLst/>
            <a:gdLst/>
            <a:ahLst/>
            <a:cxnLst/>
            <a:rect l="l" t="t" r="r" b="b"/>
            <a:pathLst>
              <a:path w="5193792" h="4480560">
                <a:moveTo>
                  <a:pt x="4828032" y="4480560"/>
                </a:moveTo>
                <a:lnTo>
                  <a:pt x="0" y="4480560"/>
                </a:lnTo>
                <a:lnTo>
                  <a:pt x="0" y="896112"/>
                </a:lnTo>
                <a:cubicBezTo>
                  <a:pt x="548640" y="338328"/>
                  <a:pt x="1307592" y="0"/>
                  <a:pt x="2148840" y="0"/>
                </a:cubicBezTo>
                <a:cubicBezTo>
                  <a:pt x="3831336" y="0"/>
                  <a:pt x="5193792" y="1362456"/>
                  <a:pt x="5193792" y="3044952"/>
                </a:cubicBezTo>
                <a:cubicBezTo>
                  <a:pt x="5193792" y="3566160"/>
                  <a:pt x="5065776" y="4050792"/>
                  <a:pt x="4828032" y="4480560"/>
                </a:cubicBezTo>
              </a:path>
            </a:pathLst>
          </a:custGeom>
          <a:solidFill>
            <a:schemeClr val="tx2">
              <a:alpha val="5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8" name="Ellipse 37 (Stroke)_#color-2083&amp;10102"/>
          <p:cNvSpPr/>
          <p:nvPr>
            <p:custDataLst>
              <p:tags r:id="rId3"/>
            </p:custDataLst>
          </p:nvPr>
        </p:nvSpPr>
        <p:spPr>
          <a:xfrm>
            <a:off x="0" y="0"/>
            <a:ext cx="2505456" cy="3108960"/>
          </a:xfrm>
          <a:custGeom>
            <a:avLst/>
            <a:gdLst/>
            <a:ahLst/>
            <a:cxnLst/>
            <a:rect l="l" t="t" r="r" b="b"/>
            <a:pathLst>
              <a:path w="2505456" h="3108960">
                <a:moveTo>
                  <a:pt x="0" y="2505456"/>
                </a:moveTo>
                <a:cubicBezTo>
                  <a:pt x="100584" y="2523744"/>
                  <a:pt x="201168" y="2532888"/>
                  <a:pt x="301752" y="2532888"/>
                </a:cubicBezTo>
                <a:cubicBezTo>
                  <a:pt x="1207008" y="2532888"/>
                  <a:pt x="1938528" y="1801368"/>
                  <a:pt x="1938528" y="905256"/>
                </a:cubicBezTo>
                <a:cubicBezTo>
                  <a:pt x="1938528" y="566928"/>
                  <a:pt x="1837944" y="256032"/>
                  <a:pt x="1664208" y="0"/>
                </a:cubicBezTo>
                <a:lnTo>
                  <a:pt x="2313432" y="0"/>
                </a:lnTo>
                <a:cubicBezTo>
                  <a:pt x="2441448" y="274320"/>
                  <a:pt x="2505456" y="576072"/>
                  <a:pt x="2505456" y="905256"/>
                </a:cubicBezTo>
                <a:cubicBezTo>
                  <a:pt x="2505456" y="2121408"/>
                  <a:pt x="1517904" y="3108960"/>
                  <a:pt x="301752" y="3108960"/>
                </a:cubicBezTo>
                <a:cubicBezTo>
                  <a:pt x="201168" y="3108960"/>
                  <a:pt x="100584" y="3099816"/>
                  <a:pt x="0" y="3081528"/>
                </a:cubicBezTo>
                <a:lnTo>
                  <a:pt x="0" y="2505456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9" name="Ellipse 38_#color-2082&amp;9905"/>
          <p:cNvSpPr/>
          <p:nvPr>
            <p:custDataLst>
              <p:tags r:id="rId4"/>
            </p:custDataLst>
          </p:nvPr>
        </p:nvSpPr>
        <p:spPr>
          <a:xfrm>
            <a:off x="9464040" y="4379976"/>
            <a:ext cx="1609344" cy="1609344"/>
          </a:xfrm>
          <a:prstGeom prst="ellipse">
            <a:avLst/>
          </a:prstGeom>
          <a:solidFill>
            <a:schemeClr val="accent1"/>
          </a:solidFill>
        </p:spPr>
      </p:sp>
      <p:sp>
        <p:nvSpPr>
          <p:cNvPr id="11" name="Ellipse 39-2082&amp;9906"/>
          <p:cNvSpPr/>
          <p:nvPr>
            <p:custDataLst>
              <p:tags r:id="rId5"/>
            </p:custDataLst>
          </p:nvPr>
        </p:nvSpPr>
        <p:spPr>
          <a:xfrm>
            <a:off x="11338560" y="3617849"/>
            <a:ext cx="530352" cy="530352"/>
          </a:xfrm>
          <a:prstGeom prst="ellipse">
            <a:avLst/>
          </a:prstGeom>
          <a:solidFill>
            <a:schemeClr val="tx2">
              <a:alpha val="43000"/>
            </a:schemeClr>
          </a:solidFill>
        </p:spPr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870709" y="1862454"/>
            <a:ext cx="9467850" cy="2628901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8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870709" y="4790127"/>
            <a:ext cx="7492365" cy="1177603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4" name="Ellipse 36-2082&amp;9912"/>
          <p:cNvSpPr/>
          <p:nvPr>
            <p:custDataLst>
              <p:tags r:id="rId5"/>
            </p:custDataLst>
          </p:nvPr>
        </p:nvSpPr>
        <p:spPr>
          <a:xfrm>
            <a:off x="6976872" y="1005840"/>
            <a:ext cx="4343400" cy="4343400"/>
          </a:xfrm>
          <a:prstGeom prst="ellipse">
            <a:avLst/>
          </a:prstGeom>
          <a:solidFill>
            <a:schemeClr val="tx2">
              <a:alpha val="5000"/>
            </a:schemeClr>
          </a:solidFill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llipse 37 (Stroke)_#color-2083&amp;10105"/>
          <p:cNvSpPr/>
          <p:nvPr>
            <p:custDataLst>
              <p:tags r:id="rId6"/>
            </p:custDataLst>
          </p:nvPr>
        </p:nvSpPr>
        <p:spPr>
          <a:xfrm>
            <a:off x="7159752" y="0"/>
            <a:ext cx="3977640" cy="2258568"/>
          </a:xfrm>
          <a:custGeom>
            <a:avLst/>
            <a:gdLst/>
            <a:ahLst/>
            <a:cxnLst/>
            <a:rect l="l" t="t" r="r" b="b"/>
            <a:pathLst>
              <a:path w="3977640" h="2258568">
                <a:moveTo>
                  <a:pt x="594360" y="0"/>
                </a:moveTo>
                <a:cubicBezTo>
                  <a:pt x="576072" y="82296"/>
                  <a:pt x="576072" y="173736"/>
                  <a:pt x="576072" y="265176"/>
                </a:cubicBezTo>
                <a:cubicBezTo>
                  <a:pt x="576072" y="1051560"/>
                  <a:pt x="1207008" y="1682496"/>
                  <a:pt x="1984248" y="1682496"/>
                </a:cubicBezTo>
                <a:cubicBezTo>
                  <a:pt x="2770632" y="1682496"/>
                  <a:pt x="3401568" y="1051560"/>
                  <a:pt x="3401568" y="265176"/>
                </a:cubicBezTo>
                <a:cubicBezTo>
                  <a:pt x="3401568" y="173736"/>
                  <a:pt x="3392424" y="82296"/>
                  <a:pt x="3374136" y="0"/>
                </a:cubicBezTo>
                <a:lnTo>
                  <a:pt x="3959352" y="0"/>
                </a:lnTo>
                <a:cubicBezTo>
                  <a:pt x="3968496" y="91440"/>
                  <a:pt x="3977640" y="173736"/>
                  <a:pt x="3977640" y="265176"/>
                </a:cubicBezTo>
                <a:cubicBezTo>
                  <a:pt x="3977640" y="1362456"/>
                  <a:pt x="3081528" y="2258568"/>
                  <a:pt x="1984248" y="2258568"/>
                </a:cubicBezTo>
                <a:cubicBezTo>
                  <a:pt x="886968" y="2258568"/>
                  <a:pt x="0" y="1362456"/>
                  <a:pt x="0" y="265176"/>
                </a:cubicBezTo>
                <a:cubicBezTo>
                  <a:pt x="0" y="173736"/>
                  <a:pt x="9144" y="91440"/>
                  <a:pt x="18288" y="0"/>
                </a:cubicBezTo>
                <a:lnTo>
                  <a:pt x="59436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7709207" y="263720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43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36_#color-2083&amp;10108"/>
          <p:cNvSpPr/>
          <p:nvPr>
            <p:custDataLst>
              <p:tags r:id="rId2"/>
            </p:custDataLst>
          </p:nvPr>
        </p:nvSpPr>
        <p:spPr>
          <a:xfrm>
            <a:off x="0" y="566928"/>
            <a:ext cx="5422392" cy="6291072"/>
          </a:xfrm>
          <a:custGeom>
            <a:avLst/>
            <a:gdLst/>
            <a:ahLst/>
            <a:cxnLst/>
            <a:rect l="l" t="t" r="r" b="b"/>
            <a:pathLst>
              <a:path w="5422392" h="6291072">
                <a:moveTo>
                  <a:pt x="4425696" y="6291072"/>
                </a:moveTo>
                <a:lnTo>
                  <a:pt x="0" y="6291072"/>
                </a:lnTo>
                <a:lnTo>
                  <a:pt x="0" y="393192"/>
                </a:lnTo>
                <a:cubicBezTo>
                  <a:pt x="502920" y="137160"/>
                  <a:pt x="1069848" y="0"/>
                  <a:pt x="1673352" y="0"/>
                </a:cubicBezTo>
                <a:cubicBezTo>
                  <a:pt x="3739896" y="0"/>
                  <a:pt x="5422392" y="1673352"/>
                  <a:pt x="5422392" y="3749040"/>
                </a:cubicBezTo>
                <a:cubicBezTo>
                  <a:pt x="5422392" y="4727448"/>
                  <a:pt x="5047488" y="5614416"/>
                  <a:pt x="4425696" y="6291072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9" name="Ellipse 38_#color_#strokes-2083&amp;10111"/>
          <p:cNvSpPr/>
          <p:nvPr>
            <p:custDataLst>
              <p:tags r:id="rId3"/>
            </p:custDataLst>
          </p:nvPr>
        </p:nvSpPr>
        <p:spPr>
          <a:xfrm>
            <a:off x="11314176" y="1463040"/>
            <a:ext cx="877824" cy="1399032"/>
          </a:xfrm>
          <a:custGeom>
            <a:avLst/>
            <a:gdLst/>
            <a:ahLst/>
            <a:cxnLst/>
            <a:rect l="l" t="t" r="r" b="b"/>
            <a:pathLst>
              <a:path w="877824" h="1399032">
                <a:moveTo>
                  <a:pt x="877824" y="18288"/>
                </a:moveTo>
                <a:lnTo>
                  <a:pt x="877824" y="1371600"/>
                </a:lnTo>
                <a:cubicBezTo>
                  <a:pt x="822960" y="1389888"/>
                  <a:pt x="758952" y="1399032"/>
                  <a:pt x="694944" y="1399032"/>
                </a:cubicBezTo>
                <a:cubicBezTo>
                  <a:pt x="310896" y="1399032"/>
                  <a:pt x="0" y="1088136"/>
                  <a:pt x="0" y="694944"/>
                </a:cubicBezTo>
                <a:cubicBezTo>
                  <a:pt x="0" y="310896"/>
                  <a:pt x="310896" y="0"/>
                  <a:pt x="694944" y="0"/>
                </a:cubicBezTo>
                <a:cubicBezTo>
                  <a:pt x="758952" y="0"/>
                  <a:pt x="822960" y="9144"/>
                  <a:pt x="877824" y="18288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10" name="Ellipse 39_#color_#strokes-2082&amp;9935"/>
          <p:cNvSpPr/>
          <p:nvPr>
            <p:custDataLst>
              <p:tags r:id="rId4"/>
            </p:custDataLst>
          </p:nvPr>
        </p:nvSpPr>
        <p:spPr>
          <a:xfrm>
            <a:off x="10131552" y="301752"/>
            <a:ext cx="530352" cy="530352"/>
          </a:xfrm>
          <a:prstGeom prst="ellipse">
            <a:avLst/>
          </a:prstGeom>
          <a:solidFill>
            <a:schemeClr val="tx2">
              <a:alpha val="43000"/>
            </a:schemeClr>
          </a:solidFill>
        </p:spPr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5850890" y="1621790"/>
            <a:ext cx="5464175" cy="2789555"/>
          </a:xfrm>
        </p:spPr>
        <p:txBody>
          <a:bodyPr wrap="square" anchor="ctr" anchorCtr="0">
            <a:normAutofit/>
          </a:bodyPr>
          <a:lstStyle>
            <a:lvl1pPr algn="l">
              <a:defRPr sz="48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1130518" y="665438"/>
            <a:ext cx="4402908" cy="4700971"/>
          </a:xfrm>
        </p:spPr>
        <p:txBody>
          <a:bodyPr wrap="none" anchor="ctr">
            <a:normAutofit/>
          </a:bodyPr>
          <a:lstStyle>
            <a:lvl1pPr marL="0" indent="0" algn="ctr">
              <a:buNone/>
              <a:defRPr sz="15300" b="1">
                <a:solidFill>
                  <a:srgbClr val="FFFFFF"/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69480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31320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4800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94800" y="2061275"/>
            <a:ext cx="5157787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311612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311612" y="2061275"/>
            <a:ext cx="5183188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4800" y="1296000"/>
            <a:ext cx="10800000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36-2083&amp;10120"/>
          <p:cNvSpPr/>
          <p:nvPr>
            <p:custDataLst>
              <p:tags r:id="rId2"/>
            </p:custDataLst>
          </p:nvPr>
        </p:nvSpPr>
        <p:spPr>
          <a:xfrm>
            <a:off x="0" y="2679192"/>
            <a:ext cx="5056632" cy="4178808"/>
          </a:xfrm>
          <a:custGeom>
            <a:avLst/>
            <a:gdLst/>
            <a:ahLst/>
            <a:cxnLst/>
            <a:rect l="l" t="t" r="r" b="b"/>
            <a:pathLst>
              <a:path w="5056632" h="4178808">
                <a:moveTo>
                  <a:pt x="4837176" y="4178808"/>
                </a:moveTo>
                <a:lnTo>
                  <a:pt x="0" y="4178808"/>
                </a:lnTo>
                <a:lnTo>
                  <a:pt x="0" y="758952"/>
                </a:lnTo>
                <a:cubicBezTo>
                  <a:pt x="539496" y="283464"/>
                  <a:pt x="1243584" y="0"/>
                  <a:pt x="2011680" y="0"/>
                </a:cubicBezTo>
                <a:cubicBezTo>
                  <a:pt x="3694176" y="0"/>
                  <a:pt x="5056632" y="1362456"/>
                  <a:pt x="5056632" y="3044952"/>
                </a:cubicBezTo>
                <a:cubicBezTo>
                  <a:pt x="5056632" y="3447288"/>
                  <a:pt x="4974336" y="3831336"/>
                  <a:pt x="4837176" y="4178808"/>
                </a:cubicBezTo>
              </a:path>
            </a:pathLst>
          </a:custGeom>
          <a:solidFill>
            <a:schemeClr val="tx2">
              <a:alpha val="5000"/>
            </a:schemeClr>
          </a:solidFill>
        </p:spPr>
      </p:sp>
      <p:sp>
        <p:nvSpPr>
          <p:cNvPr id="8" name="Ellipse 38_#color_#strokes-2082&amp;9949"/>
          <p:cNvSpPr/>
          <p:nvPr>
            <p:custDataLst>
              <p:tags r:id="rId3"/>
            </p:custDataLst>
          </p:nvPr>
        </p:nvSpPr>
        <p:spPr>
          <a:xfrm>
            <a:off x="9537192" y="1152144"/>
            <a:ext cx="1298448" cy="1298448"/>
          </a:xfrm>
          <a:prstGeom prst="ellipse">
            <a:avLst/>
          </a:prstGeom>
          <a:solidFill>
            <a:schemeClr val="tx2">
              <a:alpha val="43000"/>
            </a:schemeClr>
          </a:solidFill>
        </p:spPr>
      </p:sp>
      <p:sp>
        <p:nvSpPr>
          <p:cNvPr id="9" name="Ellipse 37 (Stroke)_#color-2083&amp;10123"/>
          <p:cNvSpPr/>
          <p:nvPr>
            <p:custDataLst>
              <p:tags r:id="rId4"/>
            </p:custDataLst>
          </p:nvPr>
        </p:nvSpPr>
        <p:spPr>
          <a:xfrm>
            <a:off x="0" y="0"/>
            <a:ext cx="2368296" cy="3410712"/>
          </a:xfrm>
          <a:custGeom>
            <a:avLst/>
            <a:gdLst/>
            <a:ahLst/>
            <a:cxnLst/>
            <a:rect l="l" t="t" r="r" b="b"/>
            <a:pathLst>
              <a:path w="2368296" h="3410712">
                <a:moveTo>
                  <a:pt x="0" y="2834640"/>
                </a:moveTo>
                <a:cubicBezTo>
                  <a:pt x="54864" y="2834640"/>
                  <a:pt x="109728" y="2834640"/>
                  <a:pt x="164592" y="2834640"/>
                </a:cubicBezTo>
                <a:cubicBezTo>
                  <a:pt x="1069848" y="2834640"/>
                  <a:pt x="1801368" y="2112264"/>
                  <a:pt x="1801368" y="1207008"/>
                </a:cubicBezTo>
                <a:cubicBezTo>
                  <a:pt x="1801368" y="731520"/>
                  <a:pt x="1591056" y="301752"/>
                  <a:pt x="1261872" y="0"/>
                </a:cubicBezTo>
                <a:lnTo>
                  <a:pt x="2011680" y="0"/>
                </a:lnTo>
                <a:cubicBezTo>
                  <a:pt x="2240280" y="347472"/>
                  <a:pt x="2368296" y="758952"/>
                  <a:pt x="2368296" y="1207008"/>
                </a:cubicBezTo>
                <a:cubicBezTo>
                  <a:pt x="2368296" y="2423160"/>
                  <a:pt x="1380744" y="3410712"/>
                  <a:pt x="164592" y="3410712"/>
                </a:cubicBezTo>
                <a:cubicBezTo>
                  <a:pt x="109728" y="3410712"/>
                  <a:pt x="54864" y="3410712"/>
                  <a:pt x="0" y="3401568"/>
                </a:cubicBezTo>
                <a:lnTo>
                  <a:pt x="0" y="283464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1" name="Ellipse 40_#color_#strokes-2082&amp;9950"/>
          <p:cNvSpPr/>
          <p:nvPr>
            <p:custDataLst>
              <p:tags r:id="rId5"/>
            </p:custDataLst>
          </p:nvPr>
        </p:nvSpPr>
        <p:spPr>
          <a:xfrm>
            <a:off x="10899648" y="3429000"/>
            <a:ext cx="530352" cy="530352"/>
          </a:xfrm>
          <a:prstGeom prst="ellipse">
            <a:avLst/>
          </a:prstGeom>
          <a:solidFill>
            <a:schemeClr val="accent1"/>
          </a:solidFill>
        </p:spPr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841500" y="555752"/>
            <a:ext cx="10096500" cy="3249648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8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841500" y="4217290"/>
            <a:ext cx="10096500" cy="1931921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ard and summary_3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  <a:endParaRPr lang="en-US"/>
          </a:p>
        </p:txBody>
      </p:sp>
      <p:sp>
        <p:nvSpPr>
          <p:cNvPr id="7" name="装饰  6"/>
          <p:cNvSpPr>
            <a:spLocks noGrp="1"/>
          </p:cNvSpPr>
          <p:nvPr>
            <p:ph type="body" idx="16393" hasCustomPrompt="1"/>
            <p:custDataLst>
              <p:tags r:id="rId3"/>
            </p:custDataLst>
          </p:nvPr>
        </p:nvSpPr>
        <p:spPr>
          <a:xfrm>
            <a:off x="609600" y="1524000"/>
            <a:ext cx="3454400" cy="3657600"/>
          </a:xfrm>
          <a:custGeom>
            <a:avLst/>
            <a:gdLst>
              <a:gd name="connisteX0" fmla="*/ 0 w 3454400"/>
              <a:gd name="connsiteY0" fmla="*/ 203200 h 3657600"/>
              <a:gd name="connisteX1" fmla="*/ 203200 w 3454400"/>
              <a:gd name="connsiteY1" fmla="*/ 0 h 3657600"/>
              <a:gd name="connisteX2" fmla="*/ 3251200 w 3454400"/>
              <a:gd name="connsiteY2" fmla="*/ 0 h 3657600"/>
              <a:gd name="connisteX3" fmla="*/ 3454400 w 3454400"/>
              <a:gd name="connsiteY3" fmla="*/ 203200 h 3657600"/>
              <a:gd name="connisteX4" fmla="*/ 3454400 w 3454400"/>
              <a:gd name="connsiteY4" fmla="*/ 3454400 h 3657600"/>
              <a:gd name="connisteX5" fmla="*/ 3251200 w 3454400"/>
              <a:gd name="connsiteY5" fmla="*/ 3657600 h 3657600"/>
              <a:gd name="connisteX6" fmla="*/ 203200 w 3454400"/>
              <a:gd name="connsiteY6" fmla="*/ 3657600 h 3657600"/>
              <a:gd name="connisteX7" fmla="*/ 0 w 3454400"/>
              <a:gd name="connsiteY7" fmla="*/ 3454400 h 3657600"/>
              <a:gd name="connisteX8" fmla="*/ 0 w 3454400"/>
              <a:gd name="connsiteY8" fmla="*/ 203200 h 365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365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3454400"/>
                </a:lnTo>
                <a:cubicBezTo>
                  <a:pt x="3454400" y="3566624"/>
                  <a:pt x="3363424" y="3657600"/>
                  <a:pt x="3251200" y="3657600"/>
                </a:cubicBezTo>
                <a:lnTo>
                  <a:pt x="203200" y="3657600"/>
                </a:lnTo>
                <a:cubicBezTo>
                  <a:pt x="90976" y="3657600"/>
                  <a:pt x="0" y="3566624"/>
                  <a:pt x="0" y="34544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 </a:t>
            </a:r>
            <a:endParaRPr lang="en-US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idx="16387" hasCustomPrompt="1"/>
            <p:custDataLst>
              <p:tags r:id="rId4"/>
            </p:custDataLst>
          </p:nvPr>
        </p:nvSpPr>
        <p:spPr>
          <a:xfrm>
            <a:off x="914400" y="2311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Item Title</a:t>
            </a:r>
            <a:endParaRPr lang="en-US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idx="16388" hasCustomPrompt="1"/>
            <p:custDataLst>
              <p:tags r:id="rId5"/>
            </p:custDataLst>
          </p:nvPr>
        </p:nvSpPr>
        <p:spPr>
          <a:xfrm>
            <a:off x="914400" y="2870200"/>
            <a:ext cx="2844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add text</a:t>
            </a:r>
            <a:endParaRPr lang="en-US" smtClean="0"/>
          </a:p>
        </p:txBody>
      </p:sp>
      <p:sp>
        <p:nvSpPr>
          <p:cNvPr id="10" name="装饰  9"/>
          <p:cNvSpPr>
            <a:spLocks noGrp="1"/>
          </p:cNvSpPr>
          <p:nvPr>
            <p:ph type="body" idx="16394" hasCustomPrompt="1"/>
            <p:custDataLst>
              <p:tags r:id="rId6"/>
            </p:custDataLst>
          </p:nvPr>
        </p:nvSpPr>
        <p:spPr>
          <a:xfrm>
            <a:off x="4368800" y="1524000"/>
            <a:ext cx="3454400" cy="3657600"/>
          </a:xfrm>
          <a:custGeom>
            <a:avLst/>
            <a:gdLst>
              <a:gd name="connisteX0" fmla="*/ 0 w 3454400"/>
              <a:gd name="connsiteY0" fmla="*/ 203200 h 3657600"/>
              <a:gd name="connisteX1" fmla="*/ 203200 w 3454400"/>
              <a:gd name="connsiteY1" fmla="*/ 0 h 3657600"/>
              <a:gd name="connisteX2" fmla="*/ 3251200 w 3454400"/>
              <a:gd name="connsiteY2" fmla="*/ 0 h 3657600"/>
              <a:gd name="connisteX3" fmla="*/ 3454400 w 3454400"/>
              <a:gd name="connsiteY3" fmla="*/ 203200 h 3657600"/>
              <a:gd name="connisteX4" fmla="*/ 3454400 w 3454400"/>
              <a:gd name="connsiteY4" fmla="*/ 3454400 h 3657600"/>
              <a:gd name="connisteX5" fmla="*/ 3251200 w 3454400"/>
              <a:gd name="connsiteY5" fmla="*/ 3657600 h 3657600"/>
              <a:gd name="connisteX6" fmla="*/ 203200 w 3454400"/>
              <a:gd name="connsiteY6" fmla="*/ 3657600 h 3657600"/>
              <a:gd name="connisteX7" fmla="*/ 0 w 3454400"/>
              <a:gd name="connsiteY7" fmla="*/ 3454400 h 3657600"/>
              <a:gd name="connisteX8" fmla="*/ 0 w 3454400"/>
              <a:gd name="connsiteY8" fmla="*/ 203200 h 365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365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3454400"/>
                </a:lnTo>
                <a:cubicBezTo>
                  <a:pt x="3454400" y="3566624"/>
                  <a:pt x="3363424" y="3657600"/>
                  <a:pt x="3251200" y="3657600"/>
                </a:cubicBezTo>
                <a:lnTo>
                  <a:pt x="203200" y="3657600"/>
                </a:lnTo>
                <a:cubicBezTo>
                  <a:pt x="90976" y="3657600"/>
                  <a:pt x="0" y="3566624"/>
                  <a:pt x="0" y="34544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 </a:t>
            </a:r>
            <a:endParaRPr lang="en-US" smtClean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4673600" y="2311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Item Title</a:t>
            </a:r>
            <a:endParaRPr lang="en-US" smtClean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90" hasCustomPrompt="1"/>
            <p:custDataLst>
              <p:tags r:id="rId8"/>
            </p:custDataLst>
          </p:nvPr>
        </p:nvSpPr>
        <p:spPr>
          <a:xfrm>
            <a:off x="4673600" y="2870200"/>
            <a:ext cx="2844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add text</a:t>
            </a:r>
            <a:endParaRPr lang="en-US" smtClean="0"/>
          </a:p>
        </p:txBody>
      </p:sp>
      <p:sp>
        <p:nvSpPr>
          <p:cNvPr id="13" name="装饰  2"/>
          <p:cNvSpPr>
            <a:spLocks noGrp="1"/>
          </p:cNvSpPr>
          <p:nvPr>
            <p:ph type="body" idx="16395" hasCustomPrompt="1"/>
            <p:custDataLst>
              <p:tags r:id="rId9"/>
            </p:custDataLst>
          </p:nvPr>
        </p:nvSpPr>
        <p:spPr>
          <a:xfrm>
            <a:off x="8128000" y="1524000"/>
            <a:ext cx="3454400" cy="3657600"/>
          </a:xfrm>
          <a:custGeom>
            <a:avLst/>
            <a:gdLst>
              <a:gd name="connisteX0" fmla="*/ 0 w 3454400"/>
              <a:gd name="connsiteY0" fmla="*/ 203200 h 3657600"/>
              <a:gd name="connisteX1" fmla="*/ 203200 w 3454400"/>
              <a:gd name="connsiteY1" fmla="*/ 0 h 3657600"/>
              <a:gd name="connisteX2" fmla="*/ 3251200 w 3454400"/>
              <a:gd name="connsiteY2" fmla="*/ 0 h 3657600"/>
              <a:gd name="connisteX3" fmla="*/ 3454400 w 3454400"/>
              <a:gd name="connsiteY3" fmla="*/ 203200 h 3657600"/>
              <a:gd name="connisteX4" fmla="*/ 3454400 w 3454400"/>
              <a:gd name="connsiteY4" fmla="*/ 3454400 h 3657600"/>
              <a:gd name="connisteX5" fmla="*/ 3251200 w 3454400"/>
              <a:gd name="connsiteY5" fmla="*/ 3657600 h 3657600"/>
              <a:gd name="connisteX6" fmla="*/ 203200 w 3454400"/>
              <a:gd name="connsiteY6" fmla="*/ 3657600 h 3657600"/>
              <a:gd name="connisteX7" fmla="*/ 0 w 3454400"/>
              <a:gd name="connsiteY7" fmla="*/ 3454400 h 3657600"/>
              <a:gd name="connisteX8" fmla="*/ 0 w 3454400"/>
              <a:gd name="connsiteY8" fmla="*/ 203200 h 365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365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3454400"/>
                </a:lnTo>
                <a:cubicBezTo>
                  <a:pt x="3454400" y="3566624"/>
                  <a:pt x="3363424" y="3657600"/>
                  <a:pt x="3251200" y="3657600"/>
                </a:cubicBezTo>
                <a:lnTo>
                  <a:pt x="203200" y="3657600"/>
                </a:lnTo>
                <a:cubicBezTo>
                  <a:pt x="90976" y="3657600"/>
                  <a:pt x="0" y="3566624"/>
                  <a:pt x="0" y="34544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 </a:t>
            </a:r>
            <a:endParaRPr lang="en-US" smtClean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6391" hasCustomPrompt="1"/>
            <p:custDataLst>
              <p:tags r:id="rId10"/>
            </p:custDataLst>
          </p:nvPr>
        </p:nvSpPr>
        <p:spPr>
          <a:xfrm>
            <a:off x="8432800" y="2311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Item Title</a:t>
            </a:r>
            <a:endParaRPr 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92" hasCustomPrompt="1"/>
            <p:custDataLst>
              <p:tags r:id="rId11"/>
            </p:custDataLst>
          </p:nvPr>
        </p:nvSpPr>
        <p:spPr>
          <a:xfrm>
            <a:off x="8432800" y="2870200"/>
            <a:ext cx="28448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add text</a:t>
            </a:r>
            <a:endParaRPr 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86" hasCustomPrompt="1"/>
            <p:custDataLst>
              <p:tags r:id="rId12"/>
            </p:custDataLst>
          </p:nvPr>
        </p:nvSpPr>
        <p:spPr>
          <a:xfrm>
            <a:off x="609600" y="56388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add text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1" Type="http://schemas.openxmlformats.org/officeDocument/2006/relationships/theme" Target="../theme/theme2.xml"/><Relationship Id="rId20" Type="http://schemas.openxmlformats.org/officeDocument/2006/relationships/tags" Target="../tags/tag86.xml"/><Relationship Id="rId2" Type="http://schemas.openxmlformats.org/officeDocument/2006/relationships/slideLayout" Target="../slideLayouts/slideLayout19.xml"/><Relationship Id="rId19" Type="http://schemas.openxmlformats.org/officeDocument/2006/relationships/tags" Target="../tags/tag85.xml"/><Relationship Id="rId18" Type="http://schemas.openxmlformats.org/officeDocument/2006/relationships/tags" Target="../tags/tag84.xml"/><Relationship Id="rId17" Type="http://schemas.openxmlformats.org/officeDocument/2006/relationships/tags" Target="../tags/tag83.xml"/><Relationship Id="rId16" Type="http://schemas.openxmlformats.org/officeDocument/2006/relationships/tags" Target="../tags/tag82.xml"/><Relationship Id="rId15" Type="http://schemas.openxmlformats.org/officeDocument/2006/relationships/tags" Target="../tags/tag81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/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27" name="Group 7"/>
          <p:cNvGrpSpPr/>
          <p:nvPr/>
        </p:nvGrpSpPr>
        <p:grpSpPr>
          <a:xfrm>
            <a:off x="-14287" y="0"/>
            <a:ext cx="12053887" cy="6858000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9125"/>
            <a:ext cx="9906000" cy="1477963"/>
          </a:xfrm>
          <a:prstGeom prst="rect">
            <a:avLst/>
          </a:prstGeom>
        </p:spPr>
        <p:txBody>
          <a:bodyPr vert="horz" lIns="91440" tIns="45720" rIns="91440" bIns="45720" rtlCol="0" anchor="ctr"/>
          <a:p>
            <a:pPr lvl="0"/>
            <a:endParaRPr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249488"/>
            <a:ext cx="9906000" cy="354171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dirty="0"/>
              <a:t>Click to edit Master text styles</a:t>
            </a:r>
            <a:endParaRPr dirty="0"/>
          </a:p>
          <a:p>
            <a:pPr lvl="1"/>
            <a:r>
              <a:rPr dirty="0"/>
              <a:t>Second level</a:t>
            </a:r>
            <a:endParaRPr dirty="0"/>
          </a:p>
          <a:p>
            <a:pPr lvl="2"/>
            <a:r>
              <a:rPr dirty="0"/>
              <a:t>Third level</a:t>
            </a:r>
            <a:endParaRPr dirty="0"/>
          </a:p>
          <a:p>
            <a:pPr lvl="3"/>
            <a:r>
              <a:rPr dirty="0"/>
              <a:t>Fourth level</a:t>
            </a:r>
            <a:endParaRPr dirty="0"/>
          </a:p>
          <a:p>
            <a:pPr lvl="4"/>
            <a:r>
              <a:rPr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488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pPr lvl="0" eaLnBrk="1" hangingPunct="1">
              <a:buNone/>
            </a:pPr>
            <a:fld id="{BB962C8B-B14F-4D97-AF65-F5344CB8AC3E}" type="datetimeFigureOut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3" y="5883275"/>
            <a:ext cx="6238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pPr lvl="0" eaLnBrk="1" hangingPunct="1">
              <a:buNone/>
            </a:pP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5888" y="5883275"/>
            <a:ext cx="7715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dirty="0"/>
            </a:fld>
            <a:endParaRPr lang="en-US" dirty="0">
              <a:latin typeface="Tw Cen MT" panose="020B0602020104020603" pitchFamily="34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37 (Stroke)_#color-2083&amp;10114"/>
          <p:cNvSpPr/>
          <p:nvPr>
            <p:custDataLst>
              <p:tags r:id="rId13"/>
            </p:custDataLst>
          </p:nvPr>
        </p:nvSpPr>
        <p:spPr>
          <a:xfrm>
            <a:off x="10497312" y="0"/>
            <a:ext cx="1691640" cy="1591056"/>
          </a:xfrm>
          <a:custGeom>
            <a:avLst/>
            <a:gdLst/>
            <a:ahLst/>
            <a:cxnLst/>
            <a:rect l="l" t="t" r="r" b="b"/>
            <a:pathLst>
              <a:path w="1691640" h="1591056">
                <a:moveTo>
                  <a:pt x="402336" y="0"/>
                </a:moveTo>
                <a:cubicBezTo>
                  <a:pt x="374904" y="82296"/>
                  <a:pt x="365760" y="164592"/>
                  <a:pt x="365760" y="246888"/>
                </a:cubicBezTo>
                <a:cubicBezTo>
                  <a:pt x="365760" y="786384"/>
                  <a:pt x="804672" y="1225296"/>
                  <a:pt x="1344168" y="1225296"/>
                </a:cubicBezTo>
                <a:cubicBezTo>
                  <a:pt x="1472184" y="1225296"/>
                  <a:pt x="1591056" y="1207008"/>
                  <a:pt x="1691640" y="1161288"/>
                </a:cubicBezTo>
                <a:lnTo>
                  <a:pt x="1691640" y="1545336"/>
                </a:lnTo>
                <a:cubicBezTo>
                  <a:pt x="1581912" y="1581912"/>
                  <a:pt x="1463040" y="1591056"/>
                  <a:pt x="1344168" y="1591056"/>
                </a:cubicBezTo>
                <a:cubicBezTo>
                  <a:pt x="603504" y="1591056"/>
                  <a:pt x="0" y="987552"/>
                  <a:pt x="0" y="246888"/>
                </a:cubicBezTo>
                <a:cubicBezTo>
                  <a:pt x="0" y="164592"/>
                  <a:pt x="9144" y="82296"/>
                  <a:pt x="18288" y="0"/>
                </a:cubicBezTo>
                <a:lnTo>
                  <a:pt x="402336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3" name="Ellipse 36-2083&amp;10117"/>
          <p:cNvSpPr/>
          <p:nvPr>
            <p:custDataLst>
              <p:tags r:id="rId14"/>
            </p:custDataLst>
          </p:nvPr>
        </p:nvSpPr>
        <p:spPr>
          <a:xfrm>
            <a:off x="905256" y="5687568"/>
            <a:ext cx="2715768" cy="1170432"/>
          </a:xfrm>
          <a:custGeom>
            <a:avLst/>
            <a:gdLst/>
            <a:ahLst/>
            <a:cxnLst/>
            <a:rect l="l" t="t" r="r" b="b"/>
            <a:pathLst>
              <a:path w="2715768" h="1170432">
                <a:moveTo>
                  <a:pt x="2715768" y="1170432"/>
                </a:moveTo>
                <a:lnTo>
                  <a:pt x="0" y="1170432"/>
                </a:lnTo>
                <a:cubicBezTo>
                  <a:pt x="100584" y="502920"/>
                  <a:pt x="667512" y="0"/>
                  <a:pt x="1353312" y="0"/>
                </a:cubicBezTo>
                <a:cubicBezTo>
                  <a:pt x="2048256" y="0"/>
                  <a:pt x="2615184" y="502920"/>
                  <a:pt x="2715768" y="1170432"/>
                </a:cubicBezTo>
              </a:path>
            </a:pathLst>
          </a:custGeom>
          <a:solidFill>
            <a:schemeClr val="tx2">
              <a:alpha val="5000"/>
            </a:schemeClr>
          </a:solidFill>
        </p:spPr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4800" y="1364400"/>
            <a:ext cx="108000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48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1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8" name="KSO_TEMPLATE" hidden="1"/>
          <p:cNvSpPr/>
          <p:nvPr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1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9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tags" Target="../tags/tag105.xml"/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3" Type="http://schemas.openxmlformats.org/officeDocument/2006/relationships/slideLayout" Target="../slideLayouts/slideLayout29.xml"/><Relationship Id="rId12" Type="http://schemas.openxmlformats.org/officeDocument/2006/relationships/tags" Target="../tags/tag109.xml"/><Relationship Id="rId11" Type="http://schemas.openxmlformats.org/officeDocument/2006/relationships/tags" Target="../tags/tag108.xml"/><Relationship Id="rId10" Type="http://schemas.openxmlformats.org/officeDocument/2006/relationships/tags" Target="../tags/tag107.xml"/><Relationship Id="rId1" Type="http://schemas.openxmlformats.org/officeDocument/2006/relationships/tags" Target="../tags/tag98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" Type="http://schemas.openxmlformats.org/officeDocument/2006/relationships/tags" Target="../tags/tag1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116.xml"/><Relationship Id="rId1" Type="http://schemas.openxmlformats.org/officeDocument/2006/relationships/tags" Target="../tags/tag1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1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123.xml"/><Relationship Id="rId1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25.xml"/><Relationship Id="rId1" Type="http://schemas.openxmlformats.org/officeDocument/2006/relationships/tags" Target="../tags/tag124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1.xml"/><Relationship Id="rId2" Type="http://schemas.openxmlformats.org/officeDocument/2006/relationships/tags" Target="../tags/tag127.xml"/><Relationship Id="rId1" Type="http://schemas.openxmlformats.org/officeDocument/2006/relationships/tags" Target="../tags/tag1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29.xml"/><Relationship Id="rId1" Type="http://schemas.openxmlformats.org/officeDocument/2006/relationships/tags" Target="../tags/tag1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131.xml"/><Relationship Id="rId1" Type="http://schemas.openxmlformats.org/officeDocument/2006/relationships/tags" Target="../tags/tag130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9.xml"/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tags" Target="../tags/tag13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39.xml"/><Relationship Id="rId1" Type="http://schemas.openxmlformats.org/officeDocument/2006/relationships/tags" Target="../tags/tag13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141.xml"/><Relationship Id="rId1" Type="http://schemas.openxmlformats.org/officeDocument/2006/relationships/tags" Target="../tags/tag14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43.xml"/><Relationship Id="rId1" Type="http://schemas.openxmlformats.org/officeDocument/2006/relationships/tags" Target="../tags/tag14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145.xml"/><Relationship Id="rId1" Type="http://schemas.openxmlformats.org/officeDocument/2006/relationships/tags" Target="../tags/tag14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4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148.xml"/><Relationship Id="rId1" Type="http://schemas.openxmlformats.org/officeDocument/2006/relationships/tags" Target="../tags/tag14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150.xml"/><Relationship Id="rId1" Type="http://schemas.openxmlformats.org/officeDocument/2006/relationships/tags" Target="../tags/tag149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tags" Target="../tags/tag158.xml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" Type="http://schemas.openxmlformats.org/officeDocument/2006/relationships/tags" Target="../tags/tag151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62.xml"/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tags" Target="../tags/tag159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9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image" Target="../media/image3.png"/><Relationship Id="rId2" Type="http://schemas.openxmlformats.org/officeDocument/2006/relationships/tags" Target="../tags/tag164.xml"/><Relationship Id="rId1" Type="http://schemas.openxmlformats.org/officeDocument/2006/relationships/tags" Target="../tags/tag163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tags" Target="../tags/tag174.xml"/><Relationship Id="rId7" Type="http://schemas.openxmlformats.org/officeDocument/2006/relationships/tags" Target="../tags/tag173.xml"/><Relationship Id="rId6" Type="http://schemas.openxmlformats.org/officeDocument/2006/relationships/tags" Target="../tags/tag172.xml"/><Relationship Id="rId5" Type="http://schemas.openxmlformats.org/officeDocument/2006/relationships/tags" Target="../tags/tag171.xml"/><Relationship Id="rId4" Type="http://schemas.openxmlformats.org/officeDocument/2006/relationships/tags" Target="../tags/tag170.xml"/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tags" Target="../tags/tag167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1.xml"/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" Type="http://schemas.openxmlformats.org/officeDocument/2006/relationships/tags" Target="../tags/tag1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72160" y="946150"/>
            <a:ext cx="11090910" cy="3771265"/>
          </a:xfrm>
        </p:spPr>
        <p:txBody>
          <a:bodyPr/>
          <a:lstStyle/>
          <a:p>
            <a:pPr algn="ctr"/>
            <a:r>
              <a:rPr lang="en-US">
                <a:ea typeface="+mj-ea"/>
              </a:rPr>
              <a:t>BAB II</a:t>
            </a:r>
            <a:br>
              <a:rPr lang="en-US">
                <a:ea typeface="+mj-ea"/>
              </a:rPr>
            </a:br>
            <a:r>
              <a:rPr lang="en-US">
                <a:ea typeface="+mj-ea"/>
              </a:rPr>
              <a:t>SELEKSI DAN PENEMPATAN</a:t>
            </a:r>
            <a:endParaRPr lang="en-US">
              <a:ea typeface="+mj-ea"/>
            </a:endParaRPr>
          </a:p>
        </p:txBody>
      </p:sp>
      <p:sp>
        <p:nvSpPr>
          <p:cNvPr id="8" name="Text Placeholder 7"/>
          <p:cNvSpPr/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endParaRPr lang="en-US"/>
          </a:p>
          <a:p>
            <a:endParaRPr 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Text Placeholder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1141730" y="1454785"/>
            <a:ext cx="4878070" cy="101346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SzPct val="125000"/>
            </a:pPr>
            <a:r>
              <a:rPr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Proses Seleksi (Selection)</a:t>
            </a:r>
            <a:endParaRPr lang="en-ID" altLang="x-none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86765" y="2838450"/>
            <a:ext cx="4878705" cy="35560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Pct val="125000"/>
              <a:buFont typeface="Arial" panose="020B0604020202020204" pitchFamily="34" charset="0"/>
            </a:pPr>
            <a:r>
              <a:rPr sz="2200" dirty="0">
                <a:solidFill>
                  <a:schemeClr val="tx1"/>
                </a:solidFill>
              </a:rPr>
              <a:t>Proses penyaringan awal terhadap calon tenaga kerja untuk memilih kandidat yang paling sesuai dengan standar</a:t>
            </a:r>
            <a:endParaRPr sz="2200" dirty="0">
              <a:solidFill>
                <a:schemeClr val="tx1"/>
              </a:solidFill>
            </a:endParaRPr>
          </a:p>
          <a:p>
            <a:pPr>
              <a:buClrTx/>
              <a:buSzPct val="125000"/>
              <a:buFont typeface="Arial" panose="020B0604020202020204" pitchFamily="34" charset="0"/>
            </a:pPr>
            <a:r>
              <a:rPr sz="2200" b="1" dirty="0">
                <a:solidFill>
                  <a:schemeClr val="tx1"/>
                </a:solidFill>
              </a:rPr>
              <a:t>Fokus Utama </a:t>
            </a:r>
            <a:r>
              <a:rPr sz="2200" dirty="0">
                <a:solidFill>
                  <a:schemeClr val="tx1"/>
                </a:solidFill>
              </a:rPr>
              <a:t>: Memisahkan pelamar yg memenuhi kriteria minimum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sz="2200" dirty="0">
                <a:solidFill>
                  <a:schemeClr val="tx1"/>
                </a:solidFill>
              </a:rPr>
              <a:t>dari pelamar yang tidak memenuhi kriteria</a:t>
            </a:r>
            <a:endParaRPr lang="en-ID" altLang="x-none" sz="2200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286500" y="1459865"/>
            <a:ext cx="5499100" cy="10077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ClrTx/>
              <a:buSzPct val="125000"/>
            </a:pPr>
            <a:r>
              <a:rPr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Proses Penempatan (Placement)</a:t>
            </a:r>
            <a:endParaRPr lang="en-ID" altLang="x-none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5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099175" y="2838450"/>
            <a:ext cx="4953635" cy="34766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  <a:buSzPct val="125000"/>
              <a:buFont typeface="Arial" panose="020B0604020202020204" pitchFamily="34" charset="0"/>
            </a:pPr>
            <a:r>
              <a:rPr sz="2200" dirty="0">
                <a:solidFill>
                  <a:schemeClr val="tx1"/>
                </a:solidFill>
              </a:rPr>
              <a:t>Proses mendistribusikan tenaga kerja yang telah diterima kedalam unit atau jabatan kerja spesifik yang paling tepat</a:t>
            </a:r>
            <a:endParaRPr sz="2200" dirty="0">
              <a:solidFill>
                <a:schemeClr val="tx1"/>
              </a:solidFill>
            </a:endParaRPr>
          </a:p>
          <a:p>
            <a:pPr>
              <a:buClrTx/>
              <a:buSzPct val="125000"/>
              <a:buFont typeface="Arial" panose="020B0604020202020204" pitchFamily="34" charset="0"/>
            </a:pPr>
            <a:r>
              <a:rPr sz="2200" b="1" dirty="0">
                <a:solidFill>
                  <a:schemeClr val="tx1"/>
                </a:solidFill>
              </a:rPr>
              <a:t>Prinsip Utama </a:t>
            </a:r>
            <a:r>
              <a:rPr sz="2200" dirty="0">
                <a:solidFill>
                  <a:schemeClr val="tx1"/>
                </a:solidFill>
              </a:rPr>
              <a:t>: Mengaplikasikankonsep The Right Personon the Right Place sesuai minat dan bakat</a:t>
            </a:r>
            <a:endParaRPr lang="en-ID" altLang="x-none" sz="2200" dirty="0">
              <a:solidFill>
                <a:schemeClr val="tx1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sym typeface="+mn-ea"/>
              </a:rPr>
              <a:t>KONSEP SELEKSI VS PENEMPATA</a:t>
            </a:r>
            <a:r>
              <a:rPr lang="en-US" dirty="0">
                <a:ea typeface="+mj-ea"/>
                <a:sym typeface="+mn-ea"/>
              </a:rPr>
              <a:t>N</a:t>
            </a:r>
            <a:endParaRPr lang="en-US" dirty="0">
              <a:ea typeface="+mj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82295" y="986790"/>
            <a:ext cx="11125200" cy="5679440"/>
          </a:xfrm>
        </p:spPr>
        <p:txBody>
          <a:bodyPr>
            <a:normAutofit fontScale="90000"/>
          </a:bodyPr>
          <a:p>
            <a:br>
              <a:rPr lang="en-US" sz="2400"/>
            </a:br>
            <a:br>
              <a:rPr lang="en-US" sz="2400"/>
            </a:br>
            <a:br>
              <a:rPr lang="en-US" sz="2400"/>
            </a:br>
            <a:br>
              <a:rPr lang="en-US" sz="2400"/>
            </a:br>
            <a:br>
              <a:rPr lang="en-US" sz="2400"/>
            </a:br>
            <a:br>
              <a:rPr lang="en-US" sz="2400"/>
            </a:br>
            <a:br>
              <a:rPr lang="en-US" sz="2400"/>
            </a:br>
            <a:br>
              <a:rPr lang="en-US" sz="2400"/>
            </a:br>
            <a:br>
              <a:rPr lang="en-US" sz="2400"/>
            </a:br>
            <a:br>
              <a:rPr lang="en-US" sz="2400"/>
            </a:br>
            <a:br>
              <a:rPr lang="en-US" sz="2400"/>
            </a:br>
            <a:r>
              <a:rPr lang="en-US" sz="2400"/>
              <a:t>Organisasi terdiri dari sejumlah individu untuk mencapai tujuan melalui kedudukan &amp; peran dlm organisasi.</a:t>
            </a:r>
            <a:br>
              <a:rPr lang="en-US" sz="2400"/>
            </a:br>
            <a:br>
              <a:rPr lang="en-US" sz="2400"/>
            </a:br>
            <a:r>
              <a:rPr lang="en-US" sz="2400"/>
              <a:t>Organisasi terbentuk :</a:t>
            </a:r>
            <a:br>
              <a:rPr lang="en-US" sz="2400"/>
            </a:br>
            <a:r>
              <a:rPr lang="en-US" sz="2400"/>
              <a:t>- cetak biru</a:t>
            </a:r>
            <a:br>
              <a:rPr lang="en-US" sz="2400"/>
            </a:br>
            <a:r>
              <a:rPr lang="en-US" sz="2400"/>
              <a:t>- perorangan/sekelompok orang - berkembang &amp; terdiferensiasi secara vertikal maupun horisontal</a:t>
            </a:r>
            <a:br>
              <a:rPr lang="en-US" sz="2400"/>
            </a:br>
            <a:br>
              <a:rPr lang="en-US" sz="2400"/>
            </a:br>
            <a:r>
              <a:rPr lang="en-US" sz="2400"/>
              <a:t>Kluckhohn - manusia sama seperti manusia lainnya; manusia sama seperti kelompok manusia lainnya, manusia tidak sama dengan manusia lainnya</a:t>
            </a:r>
            <a:br>
              <a:rPr lang="en-US" sz="2400"/>
            </a:br>
            <a:br>
              <a:rPr lang="en-US" sz="2400"/>
            </a:br>
            <a:r>
              <a:rPr lang="en-US" sz="2400"/>
              <a:t>kesamaan  - Psikologi umum</a:t>
            </a:r>
            <a:br>
              <a:rPr lang="en-US" sz="2400"/>
            </a:br>
            <a:r>
              <a:rPr lang="en-US" sz="2400"/>
              <a:t>Keunikan Manusia - Psikologi Khusus</a:t>
            </a:r>
            <a:br>
              <a:rPr lang="en-US" sz="2400"/>
            </a:br>
            <a:br>
              <a:rPr lang="en-US" sz="2400"/>
            </a:br>
            <a:r>
              <a:rPr lang="en-US" sz="2400"/>
              <a:t>Pengukuran dalam jumlah besar - kurva distribusi norma</a:t>
            </a:r>
            <a:br>
              <a:rPr lang="en-US" sz="2800"/>
            </a:br>
            <a:endParaRPr lang="en-US" sz="28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2722245" y="317500"/>
            <a:ext cx="7492365" cy="582295"/>
          </a:xfrm>
        </p:spPr>
        <p:txBody>
          <a:bodyPr/>
          <a:p>
            <a:r>
              <a:rPr lang="en-US"/>
              <a:t>PERBEDAAN INDIVIDUAL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>
          <a:xfrm>
            <a:off x="609600" y="533400"/>
            <a:ext cx="10972800" cy="1308100"/>
          </a:xfrm>
        </p:spPr>
        <p:txBody>
          <a:bodyPr>
            <a:normAutofit fontScale="90000"/>
          </a:bodyPr>
          <a:p>
            <a:r>
              <a:rPr lang="en-US" sz="3110">
                <a:latin typeface="Maiandra GD" panose="020E0502030308020204" charset="0"/>
                <a:cs typeface="Maiandra GD" panose="020E0502030308020204" charset="0"/>
              </a:rPr>
              <a:t>STRATEGI SELEKSI</a:t>
            </a:r>
            <a:br>
              <a:rPr lang="en-US" sz="3110">
                <a:latin typeface="Maiandra GD" panose="020E0502030308020204" charset="0"/>
                <a:cs typeface="Maiandra GD" panose="020E0502030308020204" charset="0"/>
              </a:rPr>
            </a:br>
            <a:r>
              <a:rPr lang="en-US" sz="3110">
                <a:latin typeface="Maiandra GD" panose="020E0502030308020204" charset="0"/>
                <a:cs typeface="Maiandra GD" panose="020E0502030308020204" charset="0"/>
              </a:rPr>
              <a:t>6 Strategi Seleksi/Prediksi (Campbell, Dunnette, Lawler (1970)</a:t>
            </a:r>
            <a:br>
              <a:rPr lang="en-US">
                <a:latin typeface="Algerian" panose="04020705040A02060702" charset="0"/>
                <a:cs typeface="Algerian" panose="04020705040A02060702" charset="0"/>
              </a:rPr>
            </a:br>
            <a:endParaRPr lang="en-US">
              <a:latin typeface="Algerian" panose="04020705040A02060702" charset="0"/>
              <a:cs typeface="Algerian" panose="04020705040A02060702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>
          <a:xfrm>
            <a:off x="4479290" y="2135505"/>
            <a:ext cx="7247890" cy="609600"/>
          </a:xfrm>
        </p:spPr>
        <p:txBody>
          <a:bodyPr/>
          <a:p>
            <a:pPr algn="ctr"/>
            <a:r>
              <a:rPr lang="en-US" sz="2100">
                <a:solidFill>
                  <a:schemeClr val="dk1"/>
                </a:solidFill>
                <a:latin typeface="Manrope ExtraBold" charset="0"/>
                <a:ea typeface="Manrope ExtraBold" charset="0"/>
                <a:cs typeface="Microsoft YaHei" panose="020B0503020204020204" charset="-122"/>
                <a:sym typeface="+mn-ea"/>
              </a:rPr>
              <a:t>Pengolahan data </a:t>
            </a:r>
            <a:r>
              <a:rPr lang="en-US"/>
              <a:t> </a:t>
            </a:r>
            <a:endParaRPr lang="en-US"/>
          </a:p>
        </p:txBody>
      </p:sp>
      <p:sp>
        <p:nvSpPr>
          <p:cNvPr id="13" name="Freeform 12"/>
          <p:cNvSpPr/>
          <p:nvPr>
            <p:custDataLst>
              <p:tags r:id="rId3"/>
            </p:custDataLst>
          </p:nvPr>
        </p:nvSpPr>
        <p:spPr>
          <a:xfrm>
            <a:off x="652780" y="2692400"/>
            <a:ext cx="3522133" cy="3657600"/>
          </a:xfrm>
          <a:custGeom>
            <a:avLst/>
            <a:gdLst>
              <a:gd name="sw" fmla="*/ 1 w 5546"/>
              <a:gd name="sh" fmla="*/ 1 h 5760"/>
              <a:gd name="mins" fmla="min sw sh"/>
              <a:gd name="dsw" fmla="+- 0 sw mins"/>
              <a:gd name="dsh" fmla="+- 0 sh mins"/>
              <a:gd name="p0x0" fmla="*/ 240 w 5546"/>
              <a:gd name="p0y0" fmla="*/ 0 h 5760"/>
              <a:gd name="p0x1" fmla="*/ 5306 w 5546"/>
              <a:gd name="p0y1" fmla="*/ 0 h 5760"/>
              <a:gd name="p0x2" fmla="*/ 5439 w 5546"/>
              <a:gd name="p0y2" fmla="*/ 0 h 5760"/>
              <a:gd name="p0x3" fmla="*/ 5546 w 5546"/>
              <a:gd name="p0y3" fmla="*/ 107 h 5760"/>
              <a:gd name="p0x4" fmla="*/ 5546 w 5546"/>
              <a:gd name="p0y4" fmla="*/ 240 h 5760"/>
              <a:gd name="p0x5" fmla="*/ 5546 w 5546"/>
              <a:gd name="p0y5" fmla="*/ 5520 h 5760"/>
              <a:gd name="p0x6" fmla="*/ 5546 w 5546"/>
              <a:gd name="p0y6" fmla="*/ 5652 h 5760"/>
              <a:gd name="p0x7" fmla="*/ 5439 w 5546"/>
              <a:gd name="p0y7" fmla="*/ 5760 h 5760"/>
              <a:gd name="p0x8" fmla="*/ 5306 w 5546"/>
              <a:gd name="p0y8" fmla="*/ 5760 h 5760"/>
              <a:gd name="p0x9" fmla="*/ 240 w 5546"/>
              <a:gd name="p0y9" fmla="*/ 5760 h 5760"/>
              <a:gd name="p0x10" fmla="*/ 107 w 5546"/>
              <a:gd name="p0y10" fmla="*/ 5760 h 5760"/>
              <a:gd name="p0x11" fmla="*/ 0 w 5546"/>
              <a:gd name="p0y11" fmla="*/ 5652 h 5760"/>
              <a:gd name="p0x12" fmla="*/ 0 w 5546"/>
              <a:gd name="p0y12" fmla="*/ 5520 h 5760"/>
              <a:gd name="p0x13" fmla="*/ 0 w 5546"/>
              <a:gd name="p0y13" fmla="*/ 240 h 5760"/>
              <a:gd name="p0x14" fmla="*/ 0 w 5546"/>
              <a:gd name="p0y14" fmla="*/ 107 h 5760"/>
              <a:gd name="p0x15" fmla="*/ 107 w 5546"/>
              <a:gd name="p0y15" fmla="*/ 0 h 5760"/>
              <a:gd name="p0x16" fmla="*/ 240 w 5546"/>
              <a:gd name="p0y16" fmla="*/ 0 h 57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0000"/>
              <a:lumOff val="9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tl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ctr"/>
            <a:endParaRPr lang="en-US">
              <a:latin typeface="Lato" charset="0"/>
              <a:ea typeface="Lato" charset="0"/>
            </a:endParaRPr>
          </a:p>
        </p:txBody>
      </p:sp>
      <p:sp>
        <p:nvSpPr>
          <p:cNvPr id="14" name="Text Box 13"/>
          <p:cNvSpPr txBox="1"/>
          <p:nvPr>
            <p:custDataLst>
              <p:tags r:id="rId4"/>
            </p:custDataLst>
          </p:nvPr>
        </p:nvSpPr>
        <p:spPr>
          <a:xfrm>
            <a:off x="957580" y="3810000"/>
            <a:ext cx="2912533" cy="406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lang="en-US" sz="2100">
                <a:solidFill>
                  <a:schemeClr val="dk1"/>
                </a:solidFill>
                <a:latin typeface="Manrope ExtraBold" charset="0"/>
                <a:ea typeface="Manrope ExtraBold" charset="0"/>
                <a:cs typeface="Microsoft YaHei" panose="020B0503020204020204" charset="-122"/>
              </a:rPr>
              <a:t>Pengumpulan data :</a:t>
            </a:r>
            <a:endParaRPr lang="en-US" sz="2100">
              <a:solidFill>
                <a:schemeClr val="dk1"/>
              </a:solidFill>
              <a:latin typeface="Manrope ExtraBold" charset="0"/>
              <a:ea typeface="Manrope ExtraBold" charset="0"/>
              <a:cs typeface="Microsoft YaHei" panose="020B0503020204020204" charset="-122"/>
            </a:endParaRPr>
          </a:p>
        </p:txBody>
      </p:sp>
      <p:sp>
        <p:nvSpPr>
          <p:cNvPr id="15" name="Text Box 14"/>
          <p:cNvSpPr txBox="1"/>
          <p:nvPr>
            <p:custDataLst>
              <p:tags r:id="rId5"/>
            </p:custDataLst>
          </p:nvPr>
        </p:nvSpPr>
        <p:spPr>
          <a:xfrm>
            <a:off x="957580" y="4318000"/>
            <a:ext cx="3181985" cy="1809115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endParaRPr lang="en-US" sz="1200">
              <a:solidFill>
                <a:schemeClr val="dk1"/>
              </a:solidFill>
              <a:latin typeface="Maiandra GD" panose="020E0502030308020204" charset="0"/>
              <a:ea typeface="Lato" charset="0"/>
              <a:cs typeface="Maiandra GD" panose="020E0502030308020204" charset="0"/>
            </a:endParaRPr>
          </a:p>
          <a:p>
            <a:pPr algn="l">
              <a:lnSpc>
                <a:spcPct val="120000"/>
              </a:lnSpc>
            </a:pPr>
            <a:r>
              <a:rPr lang="en-US" sz="2400">
                <a:solidFill>
                  <a:schemeClr val="dk1"/>
                </a:solidFill>
                <a:latin typeface="Maiandra GD" panose="020E0502030308020204" charset="0"/>
                <a:ea typeface="Lato" charset="0"/>
                <a:cs typeface="Maiandra GD" panose="020E0502030308020204" charset="0"/>
              </a:rPr>
              <a:t>Mekanikal</a:t>
            </a:r>
            <a:endParaRPr lang="en-US" sz="2400">
              <a:solidFill>
                <a:schemeClr val="dk1"/>
              </a:solidFill>
              <a:latin typeface="Maiandra GD" panose="020E0502030308020204" charset="0"/>
              <a:ea typeface="Lato" charset="0"/>
              <a:cs typeface="Maiandra GD" panose="020E0502030308020204" charset="0"/>
            </a:endParaRPr>
          </a:p>
          <a:p>
            <a:pPr algn="l">
              <a:lnSpc>
                <a:spcPct val="120000"/>
              </a:lnSpc>
            </a:pPr>
            <a:r>
              <a:rPr lang="en-US" sz="2400">
                <a:solidFill>
                  <a:schemeClr val="dk1"/>
                </a:solidFill>
                <a:latin typeface="Maiandra GD" panose="020E0502030308020204" charset="0"/>
                <a:ea typeface="Microsoft YaHei" panose="020B0503020204020204" charset="-122"/>
                <a:cs typeface="Maiandra GD" panose="020E0502030308020204" charset="0"/>
              </a:rPr>
              <a:t>Klinikal</a:t>
            </a:r>
            <a:endParaRPr lang="en-US" sz="2400">
              <a:solidFill>
                <a:schemeClr val="dk1"/>
              </a:solidFill>
              <a:latin typeface="Maiandra GD" panose="020E0502030308020204" charset="0"/>
              <a:ea typeface="Microsoft YaHei" panose="020B0503020204020204" charset="-122"/>
              <a:cs typeface="Maiandra GD" panose="020E0502030308020204" charset="0"/>
            </a:endParaRPr>
          </a:p>
          <a:p>
            <a:pPr algn="l">
              <a:lnSpc>
                <a:spcPct val="120000"/>
              </a:lnSpc>
            </a:pPr>
            <a:r>
              <a:rPr lang="en-US" sz="2400">
                <a:solidFill>
                  <a:schemeClr val="dk1"/>
                </a:solidFill>
                <a:latin typeface="Maiandra GD" panose="020E0502030308020204" charset="0"/>
                <a:ea typeface="Microsoft YaHei" panose="020B0503020204020204" charset="-122"/>
                <a:cs typeface="Maiandra GD" panose="020E0502030308020204" charset="0"/>
              </a:rPr>
              <a:t>Mekanikal &amp; Klinikal</a:t>
            </a:r>
            <a:endParaRPr lang="en-US" sz="2400">
              <a:solidFill>
                <a:schemeClr val="dk1"/>
              </a:solidFill>
              <a:latin typeface="Maiandra GD" panose="020E0502030308020204" charset="0"/>
              <a:ea typeface="Microsoft YaHei" panose="020B0503020204020204" charset="-122"/>
              <a:cs typeface="Maiandra GD" panose="020E0502030308020204" charset="0"/>
            </a:endParaRPr>
          </a:p>
        </p:txBody>
      </p:sp>
      <p:sp>
        <p:nvSpPr>
          <p:cNvPr id="16" name="Freeform 15"/>
          <p:cNvSpPr/>
          <p:nvPr>
            <p:custDataLst>
              <p:tags r:id="rId6"/>
            </p:custDataLst>
          </p:nvPr>
        </p:nvSpPr>
        <p:spPr>
          <a:xfrm>
            <a:off x="4378113" y="2692400"/>
            <a:ext cx="3522133" cy="3657600"/>
          </a:xfrm>
          <a:custGeom>
            <a:avLst/>
            <a:gdLst>
              <a:gd name="sw" fmla="*/ 1 w 5546"/>
              <a:gd name="sh" fmla="*/ 1 h 5760"/>
              <a:gd name="mins" fmla="min sw sh"/>
              <a:gd name="dsw" fmla="+- 0 sw mins"/>
              <a:gd name="dsh" fmla="+- 0 sh mins"/>
              <a:gd name="p0x0" fmla="*/ 240 w 5546"/>
              <a:gd name="p0y0" fmla="*/ 0 h 5760"/>
              <a:gd name="p0x1" fmla="*/ 5306 w 5546"/>
              <a:gd name="p0y1" fmla="*/ 0 h 5760"/>
              <a:gd name="p0x2" fmla="*/ 5439 w 5546"/>
              <a:gd name="p0y2" fmla="*/ 0 h 5760"/>
              <a:gd name="p0x3" fmla="*/ 5546 w 5546"/>
              <a:gd name="p0y3" fmla="*/ 107 h 5760"/>
              <a:gd name="p0x4" fmla="*/ 5546 w 5546"/>
              <a:gd name="p0y4" fmla="*/ 240 h 5760"/>
              <a:gd name="p0x5" fmla="*/ 5546 w 5546"/>
              <a:gd name="p0y5" fmla="*/ 5520 h 5760"/>
              <a:gd name="p0x6" fmla="*/ 5546 w 5546"/>
              <a:gd name="p0y6" fmla="*/ 5652 h 5760"/>
              <a:gd name="p0x7" fmla="*/ 5439 w 5546"/>
              <a:gd name="p0y7" fmla="*/ 5760 h 5760"/>
              <a:gd name="p0x8" fmla="*/ 5306 w 5546"/>
              <a:gd name="p0y8" fmla="*/ 5760 h 5760"/>
              <a:gd name="p0x9" fmla="*/ 240 w 5546"/>
              <a:gd name="p0y9" fmla="*/ 5760 h 5760"/>
              <a:gd name="p0x10" fmla="*/ 107 w 5546"/>
              <a:gd name="p0y10" fmla="*/ 5760 h 5760"/>
              <a:gd name="p0x11" fmla="*/ 0 w 5546"/>
              <a:gd name="p0y11" fmla="*/ 5652 h 5760"/>
              <a:gd name="p0x12" fmla="*/ 0 w 5546"/>
              <a:gd name="p0y12" fmla="*/ 5520 h 5760"/>
              <a:gd name="p0x13" fmla="*/ 0 w 5546"/>
              <a:gd name="p0y13" fmla="*/ 240 h 5760"/>
              <a:gd name="p0x14" fmla="*/ 0 w 5546"/>
              <a:gd name="p0y14" fmla="*/ 107 h 5760"/>
              <a:gd name="p0x15" fmla="*/ 107 w 5546"/>
              <a:gd name="p0y15" fmla="*/ 0 h 5760"/>
              <a:gd name="p0x16" fmla="*/ 240 w 5546"/>
              <a:gd name="p0y16" fmla="*/ 0 h 57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0000"/>
              <a:lumOff val="9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tl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ctr"/>
            <a:endParaRPr lang="en-US">
              <a:latin typeface="Lato" charset="0"/>
              <a:ea typeface="Lato" charset="0"/>
            </a:endParaRPr>
          </a:p>
        </p:txBody>
      </p:sp>
      <p:sp>
        <p:nvSpPr>
          <p:cNvPr id="17" name="Text Box 16"/>
          <p:cNvSpPr txBox="1"/>
          <p:nvPr>
            <p:custDataLst>
              <p:tags r:id="rId7"/>
            </p:custDataLst>
          </p:nvPr>
        </p:nvSpPr>
        <p:spPr>
          <a:xfrm>
            <a:off x="4682913" y="3810000"/>
            <a:ext cx="2912533" cy="406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lang="en-US" sz="2100">
                <a:solidFill>
                  <a:schemeClr val="dk1"/>
                </a:solidFill>
                <a:latin typeface="Manrope ExtraBold" charset="0"/>
                <a:ea typeface="Manrope ExtraBold" charset="0"/>
                <a:cs typeface="Microsoft YaHei" panose="020B0503020204020204" charset="-122"/>
              </a:rPr>
              <a:t>Klinikal</a:t>
            </a:r>
            <a:endParaRPr lang="en-US" sz="2100">
              <a:solidFill>
                <a:schemeClr val="dk1"/>
              </a:solidFill>
              <a:latin typeface="Manrope ExtraBold" charset="0"/>
              <a:ea typeface="Manrope ExtraBold" charset="0"/>
              <a:cs typeface="Microsoft YaHei" panose="020B0503020204020204" charset="-122"/>
            </a:endParaRPr>
          </a:p>
        </p:txBody>
      </p:sp>
      <p:sp>
        <p:nvSpPr>
          <p:cNvPr id="18" name="Text Box 17"/>
          <p:cNvSpPr txBox="1"/>
          <p:nvPr>
            <p:custDataLst>
              <p:tags r:id="rId8"/>
            </p:custDataLst>
          </p:nvPr>
        </p:nvSpPr>
        <p:spPr>
          <a:xfrm>
            <a:off x="4683125" y="4318000"/>
            <a:ext cx="2876550" cy="1476375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endParaRPr lang="en-US" sz="1200">
              <a:solidFill>
                <a:schemeClr val="dk1"/>
              </a:solidFill>
              <a:latin typeface="Lato" charset="0"/>
              <a:ea typeface="Lato" charset="0"/>
              <a:cs typeface="Microsoft YaHei" panose="020B0503020204020204" charset="-122"/>
            </a:endParaRPr>
          </a:p>
          <a:p>
            <a:pPr algn="l">
              <a:lnSpc>
                <a:spcPct val="120000"/>
              </a:lnSpc>
            </a:pPr>
            <a:r>
              <a:rPr lang="en-US" sz="2400">
                <a:solidFill>
                  <a:schemeClr val="dk1"/>
                </a:solidFill>
                <a:latin typeface="Maiandra GD" panose="020E0502030308020204" charset="0"/>
                <a:ea typeface="Lato" charset="0"/>
                <a:cs typeface="Maiandra GD" panose="020E0502030308020204" charset="0"/>
              </a:rPr>
              <a:t>Intepretasi Profil</a:t>
            </a:r>
            <a:endParaRPr lang="en-US" sz="2400">
              <a:solidFill>
                <a:schemeClr val="dk1"/>
              </a:solidFill>
              <a:latin typeface="Maiandra GD" panose="020E0502030308020204" charset="0"/>
              <a:ea typeface="Lato" charset="0"/>
              <a:cs typeface="Maiandra GD" panose="020E0502030308020204" charset="0"/>
            </a:endParaRPr>
          </a:p>
          <a:p>
            <a:pPr algn="l">
              <a:lnSpc>
                <a:spcPct val="120000"/>
              </a:lnSpc>
            </a:pPr>
            <a:r>
              <a:rPr lang="en-US" sz="2400">
                <a:solidFill>
                  <a:schemeClr val="dk1"/>
                </a:solidFill>
                <a:latin typeface="Maiandra GD" panose="020E0502030308020204" charset="0"/>
                <a:ea typeface="Microsoft YaHei" panose="020B0503020204020204" charset="-122"/>
                <a:cs typeface="Maiandra GD" panose="020E0502030308020204" charset="0"/>
              </a:rPr>
              <a:t>Klinikal Murni</a:t>
            </a:r>
            <a:endParaRPr lang="en-US" sz="2400">
              <a:solidFill>
                <a:schemeClr val="dk1"/>
              </a:solidFill>
              <a:latin typeface="Maiandra GD" panose="020E0502030308020204" charset="0"/>
              <a:ea typeface="Microsoft YaHei" panose="020B0503020204020204" charset="-122"/>
              <a:cs typeface="Maiandra GD" panose="020E0502030308020204" charset="0"/>
            </a:endParaRPr>
          </a:p>
          <a:p>
            <a:pPr algn="l">
              <a:lnSpc>
                <a:spcPct val="120000"/>
              </a:lnSpc>
            </a:pPr>
            <a:r>
              <a:rPr lang="en-US" sz="2400">
                <a:solidFill>
                  <a:schemeClr val="dk1"/>
                </a:solidFill>
                <a:latin typeface="Maiandra GD" panose="020E0502030308020204" charset="0"/>
                <a:ea typeface="Microsoft YaHei" panose="020B0503020204020204" charset="-122"/>
                <a:cs typeface="Maiandra GD" panose="020E0502030308020204" charset="0"/>
              </a:rPr>
              <a:t>Gabungan </a:t>
            </a:r>
            <a:r>
              <a:rPr lang="en-US" sz="2400">
                <a:solidFill>
                  <a:schemeClr val="dk1"/>
                </a:solidFill>
                <a:latin typeface="Maiandra GD" panose="020E0502030308020204" charset="0"/>
                <a:ea typeface="Microsoft YaHei" panose="020B0503020204020204" charset="-122"/>
                <a:cs typeface="Maiandra GD" panose="020E0502030308020204" charset="0"/>
              </a:rPr>
              <a:t>Klinikal</a:t>
            </a:r>
            <a:endParaRPr lang="en-US" sz="2400">
              <a:solidFill>
                <a:schemeClr val="dk1"/>
              </a:solidFill>
              <a:latin typeface="Maiandra GD" panose="020E0502030308020204" charset="0"/>
              <a:ea typeface="Microsoft YaHei" panose="020B0503020204020204" charset="-122"/>
              <a:cs typeface="Maiandra GD" panose="020E0502030308020204" charset="0"/>
            </a:endParaRPr>
          </a:p>
        </p:txBody>
      </p:sp>
      <p:sp>
        <p:nvSpPr>
          <p:cNvPr id="19" name="Freeform 18"/>
          <p:cNvSpPr/>
          <p:nvPr>
            <p:custDataLst>
              <p:tags r:id="rId9"/>
            </p:custDataLst>
          </p:nvPr>
        </p:nvSpPr>
        <p:spPr>
          <a:xfrm>
            <a:off x="8103447" y="2692400"/>
            <a:ext cx="3522133" cy="3657600"/>
          </a:xfrm>
          <a:custGeom>
            <a:avLst/>
            <a:gdLst>
              <a:gd name="sw" fmla="*/ 1 w 5546"/>
              <a:gd name="sh" fmla="*/ 1 h 5760"/>
              <a:gd name="mins" fmla="min sw sh"/>
              <a:gd name="dsw" fmla="+- 0 sw mins"/>
              <a:gd name="dsh" fmla="+- 0 sh mins"/>
              <a:gd name="p0x0" fmla="*/ 240 w 5546"/>
              <a:gd name="p0y0" fmla="*/ 0 h 5760"/>
              <a:gd name="p0x1" fmla="*/ 5306 w 5546"/>
              <a:gd name="p0y1" fmla="*/ 0 h 5760"/>
              <a:gd name="p0x2" fmla="*/ 5439 w 5546"/>
              <a:gd name="p0y2" fmla="*/ 0 h 5760"/>
              <a:gd name="p0x3" fmla="*/ 5546 w 5546"/>
              <a:gd name="p0y3" fmla="*/ 107 h 5760"/>
              <a:gd name="p0x4" fmla="*/ 5546 w 5546"/>
              <a:gd name="p0y4" fmla="*/ 240 h 5760"/>
              <a:gd name="p0x5" fmla="*/ 5546 w 5546"/>
              <a:gd name="p0y5" fmla="*/ 5520 h 5760"/>
              <a:gd name="p0x6" fmla="*/ 5546 w 5546"/>
              <a:gd name="p0y6" fmla="*/ 5652 h 5760"/>
              <a:gd name="p0x7" fmla="*/ 5439 w 5546"/>
              <a:gd name="p0y7" fmla="*/ 5760 h 5760"/>
              <a:gd name="p0x8" fmla="*/ 5306 w 5546"/>
              <a:gd name="p0y8" fmla="*/ 5760 h 5760"/>
              <a:gd name="p0x9" fmla="*/ 240 w 5546"/>
              <a:gd name="p0y9" fmla="*/ 5760 h 5760"/>
              <a:gd name="p0x10" fmla="*/ 107 w 5546"/>
              <a:gd name="p0y10" fmla="*/ 5760 h 5760"/>
              <a:gd name="p0x11" fmla="*/ 0 w 5546"/>
              <a:gd name="p0y11" fmla="*/ 5652 h 5760"/>
              <a:gd name="p0x12" fmla="*/ 0 w 5546"/>
              <a:gd name="p0y12" fmla="*/ 5520 h 5760"/>
              <a:gd name="p0x13" fmla="*/ 0 w 5546"/>
              <a:gd name="p0y13" fmla="*/ 240 h 5760"/>
              <a:gd name="p0x14" fmla="*/ 0 w 5546"/>
              <a:gd name="p0y14" fmla="*/ 107 h 5760"/>
              <a:gd name="p0x15" fmla="*/ 107 w 5546"/>
              <a:gd name="p0y15" fmla="*/ 0 h 5760"/>
              <a:gd name="p0x16" fmla="*/ 240 w 5546"/>
              <a:gd name="p0y16" fmla="*/ 0 h 57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0000"/>
              <a:lumOff val="90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71450" dist="95250" dir="5399999" algn="tl" rotWithShape="0">
              <a:srgbClr val="000000">
                <a:alpha val="3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algn="ctr"/>
            <a:endParaRPr lang="en-US">
              <a:latin typeface="Lato" charset="0"/>
              <a:ea typeface="Lato" charset="0"/>
            </a:endParaRPr>
          </a:p>
        </p:txBody>
      </p:sp>
      <p:sp>
        <p:nvSpPr>
          <p:cNvPr id="20" name="Text Box 19"/>
          <p:cNvSpPr txBox="1"/>
          <p:nvPr>
            <p:custDataLst>
              <p:tags r:id="rId10"/>
            </p:custDataLst>
          </p:nvPr>
        </p:nvSpPr>
        <p:spPr>
          <a:xfrm>
            <a:off x="8408247" y="3810000"/>
            <a:ext cx="2912533" cy="406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/>
            <a:r>
              <a:rPr lang="en-US" sz="2100">
                <a:solidFill>
                  <a:schemeClr val="dk1"/>
                </a:solidFill>
                <a:latin typeface="Manrope ExtraBold" charset="0"/>
                <a:ea typeface="Manrope ExtraBold" charset="0"/>
                <a:cs typeface="Microsoft YaHei" panose="020B0503020204020204" charset="-122"/>
              </a:rPr>
              <a:t>Mekanikal</a:t>
            </a:r>
            <a:endParaRPr lang="en-US" sz="2100">
              <a:solidFill>
                <a:schemeClr val="dk1"/>
              </a:solidFill>
              <a:latin typeface="Manrope ExtraBold" charset="0"/>
              <a:ea typeface="Manrope ExtraBold" charset="0"/>
              <a:cs typeface="Microsoft YaHei" panose="020B0503020204020204" charset="-122"/>
            </a:endParaRPr>
          </a:p>
        </p:txBody>
      </p:sp>
      <p:sp>
        <p:nvSpPr>
          <p:cNvPr id="21" name="Text Box 20"/>
          <p:cNvSpPr txBox="1"/>
          <p:nvPr>
            <p:custDataLst>
              <p:tags r:id="rId11"/>
            </p:custDataLst>
          </p:nvPr>
        </p:nvSpPr>
        <p:spPr>
          <a:xfrm>
            <a:off x="8408247" y="4318000"/>
            <a:ext cx="2912533" cy="914400"/>
          </a:xfrm>
          <a:prstGeom prst="rect">
            <a:avLst/>
          </a:prstGeom>
          <a:noFill/>
        </p:spPr>
        <p:txBody>
          <a:bodyPr wrap="square" lIns="17780" tIns="0" rIns="17780" bIns="0" rtlCol="0" anchor="t">
            <a:noAutofit/>
          </a:bodyPr>
          <a:p>
            <a:pPr algn="l">
              <a:lnSpc>
                <a:spcPct val="120000"/>
              </a:lnSpc>
            </a:pPr>
            <a:endParaRPr lang="en-US" sz="1200">
              <a:solidFill>
                <a:schemeClr val="dk1"/>
              </a:solidFill>
              <a:latin typeface="Lato" charset="0"/>
              <a:ea typeface="Lato" charset="0"/>
              <a:cs typeface="Microsoft YaHei" panose="020B0503020204020204" charset="-122"/>
            </a:endParaRPr>
          </a:p>
          <a:p>
            <a:pPr algn="l">
              <a:lnSpc>
                <a:spcPct val="120000"/>
              </a:lnSpc>
            </a:pPr>
            <a:r>
              <a:rPr lang="en-US" sz="2400">
                <a:solidFill>
                  <a:schemeClr val="dk1"/>
                </a:solidFill>
                <a:latin typeface="Maiandra GD" panose="020E0502030308020204" charset="0"/>
                <a:ea typeface="Lato" charset="0"/>
                <a:cs typeface="Maiandra GD" panose="020E0502030308020204" charset="0"/>
              </a:rPr>
              <a:t>Statistikal Murni</a:t>
            </a:r>
            <a:endParaRPr lang="en-US" sz="2400">
              <a:solidFill>
                <a:schemeClr val="dk1"/>
              </a:solidFill>
              <a:latin typeface="Maiandra GD" panose="020E0502030308020204" charset="0"/>
              <a:ea typeface="Lato" charset="0"/>
              <a:cs typeface="Maiandra GD" panose="020E0502030308020204" charset="0"/>
            </a:endParaRPr>
          </a:p>
          <a:p>
            <a:pPr algn="l">
              <a:lnSpc>
                <a:spcPct val="120000"/>
              </a:lnSpc>
            </a:pPr>
            <a:r>
              <a:rPr lang="en-US" sz="2400">
                <a:solidFill>
                  <a:schemeClr val="dk1"/>
                </a:solidFill>
                <a:latin typeface="Maiandra GD" panose="020E0502030308020204" charset="0"/>
                <a:ea typeface="Microsoft YaHei" panose="020B0503020204020204" charset="-122"/>
                <a:cs typeface="Maiandra GD" panose="020E0502030308020204" charset="0"/>
              </a:rPr>
              <a:t>Pengharkatan perilaki</a:t>
            </a:r>
            <a:endParaRPr lang="en-US" sz="2400">
              <a:solidFill>
                <a:schemeClr val="dk1"/>
              </a:solidFill>
              <a:latin typeface="Maiandra GD" panose="020E0502030308020204" charset="0"/>
              <a:ea typeface="Microsoft YaHei" panose="020B0503020204020204" charset="-122"/>
              <a:cs typeface="Maiandra GD" panose="020E0502030308020204" charset="0"/>
            </a:endParaRPr>
          </a:p>
          <a:p>
            <a:pPr algn="l">
              <a:lnSpc>
                <a:spcPct val="120000"/>
              </a:lnSpc>
            </a:pPr>
            <a:r>
              <a:rPr lang="en-US" sz="2400">
                <a:solidFill>
                  <a:schemeClr val="dk1"/>
                </a:solidFill>
                <a:latin typeface="Maiandra GD" panose="020E0502030308020204" charset="0"/>
                <a:ea typeface="Microsoft YaHei" panose="020B0503020204020204" charset="-122"/>
                <a:cs typeface="Maiandra GD" panose="020E0502030308020204" charset="0"/>
              </a:rPr>
              <a:t>Gabungan Mekanikal</a:t>
            </a:r>
            <a:endParaRPr lang="en-US" sz="2400">
              <a:solidFill>
                <a:schemeClr val="dk1"/>
              </a:solidFill>
              <a:latin typeface="Maiandra GD" panose="020E0502030308020204" charset="0"/>
              <a:ea typeface="Microsoft YaHei" panose="020B0503020204020204" charset="-122"/>
              <a:cs typeface="Maiandra GD" panose="020E0502030308020204" charset="0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itle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4690" y="360045"/>
            <a:ext cx="10800080" cy="1031240"/>
          </a:xfrm>
        </p:spPr>
        <p:txBody>
          <a:bodyPr vert="horz" wrap="square" lIns="0" tIns="0" rIns="0" bIns="0" rtlCol="0" anchor="b">
            <a:normAutofit fontScale="90000"/>
          </a:bodyPr>
          <a:lstStyle>
            <a:lvl1pPr>
              <a:defRPr>
                <a:latin typeface="+mj-lt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en-US" sz="3110" dirty="0">
                <a:ea typeface="+mj-ea"/>
                <a:sym typeface="+mn-ea"/>
              </a:rPr>
              <a:t>Peranan Tes Psikologi &amp; Wawancara dalam proses Seleksi Tenaga Kerja</a:t>
            </a:r>
            <a:endParaRPr lang="en-US" sz="3110" dirty="0">
              <a:ea typeface="+mj-ea"/>
              <a:sym typeface="+mn-ea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682750" y="1877060"/>
            <a:ext cx="9157335" cy="359981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600" b="1" dirty="0">
                <a:latin typeface="+mj-lt"/>
                <a:ea typeface="+mj-ea"/>
                <a:cs typeface="Arial" panose="020B0604020202020204" pitchFamily="34" charset="0"/>
                <a:sym typeface="+mn-ea"/>
              </a:rPr>
              <a:t>Tahapan Penerimaan Tenaga Kerja</a:t>
            </a:r>
            <a:endParaRPr lang="en-US" dirty="0">
              <a:ea typeface="+mj-ea"/>
              <a:sym typeface="+mn-ea"/>
            </a:endParaRPr>
          </a:p>
          <a:p>
            <a:pPr marL="0" indent="0">
              <a:lnSpc>
                <a:spcPct val="90000"/>
              </a:lnSpc>
              <a:buNone/>
            </a:pPr>
            <a:endParaRPr sz="30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sz="3000" dirty="0">
                <a:solidFill>
                  <a:schemeClr val="tx1"/>
                </a:solidFill>
              </a:rPr>
              <a:t>1. </a:t>
            </a:r>
            <a:r>
              <a:rPr lang="en-US" sz="3000" dirty="0">
                <a:solidFill>
                  <a:schemeClr val="tx1"/>
                </a:solidFill>
              </a:rPr>
              <a:t>Pencarian Calon Tenaga Kerja</a:t>
            </a:r>
            <a:endParaRPr lang="en-US" sz="30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endParaRPr lang="en-US" sz="30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Font typeface="+mj-lt"/>
              <a:buNone/>
            </a:pPr>
            <a:r>
              <a:rPr lang="en-US" sz="3000" dirty="0">
                <a:solidFill>
                  <a:schemeClr val="tx1"/>
                </a:solidFill>
              </a:rPr>
              <a:t>2. Seleksi Tenaga Kerja  VI tahap  ( tergantung kebutuhan)</a:t>
            </a:r>
            <a:endParaRPr sz="30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sz="3000" dirty="0">
                <a:solidFill>
                  <a:schemeClr val="tx1"/>
                </a:solidFill>
              </a:rPr>
              <a:t>   </a:t>
            </a:r>
            <a:endParaRPr lang="en-ID" altLang="x-none" sz="3000" dirty="0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91870" y="552450"/>
            <a:ext cx="11007090" cy="5842635"/>
          </a:xfrm>
        </p:spPr>
        <p:txBody>
          <a:bodyPr>
            <a:normAutofit fontScale="90000"/>
          </a:bodyPr>
          <a:p>
            <a:pPr marL="0" indent="0">
              <a:buFont typeface="Arial" panose="020B0604020202020204" pitchFamily="34" charset="0"/>
            </a:pPr>
            <a:r>
              <a:rPr lang="en-US" sz="3110"/>
              <a:t>Model Penelitian Keabsahan Seleksi :</a:t>
            </a:r>
            <a:br>
              <a:rPr lang="en-US" sz="3110"/>
            </a:br>
            <a:br>
              <a:rPr lang="en-US" sz="3110"/>
            </a:br>
            <a:r>
              <a:rPr lang="en-US" sz="3110"/>
              <a:t>1. Tradisional </a:t>
            </a:r>
            <a:br>
              <a:rPr lang="en-US" sz="3110"/>
            </a:br>
            <a:r>
              <a:rPr lang="en-US" sz="3110"/>
              <a:t>- Analisis Pekerjaan</a:t>
            </a:r>
            <a:br>
              <a:rPr lang="en-US" sz="3110"/>
            </a:br>
            <a:r>
              <a:rPr lang="en-US" sz="3110"/>
              <a:t>- Penentuan Predictor &amp; alat ukur dan </a:t>
            </a:r>
            <a:br>
              <a:rPr lang="en-US" sz="3110"/>
            </a:br>
            <a:r>
              <a:rPr lang="en-US" sz="3110"/>
              <a:t>   kriteria keberhasilannya</a:t>
            </a:r>
            <a:br>
              <a:rPr lang="en-US" sz="3110"/>
            </a:br>
            <a:r>
              <a:rPr lang="en-US" sz="3110"/>
              <a:t>- Predictive Validity</a:t>
            </a:r>
            <a:br>
              <a:rPr lang="en-US" sz="3110"/>
            </a:br>
            <a:r>
              <a:rPr lang="en-US" sz="3110"/>
              <a:t>- Cross validation</a:t>
            </a:r>
            <a:br>
              <a:rPr lang="en-US" sz="3110"/>
            </a:br>
            <a:r>
              <a:rPr lang="en-US" sz="3110"/>
              <a:t>- Rekomendasi untuk seleksi</a:t>
            </a:r>
            <a:br>
              <a:rPr lang="en-US" sz="3110"/>
            </a:br>
            <a:r>
              <a:rPr lang="en-US" sz="3110"/>
              <a:t>(tidak visible digunakan - pekerjaan manajerial jarang dilakukan oleh beberapa orang yang sama)</a:t>
            </a:r>
            <a:br>
              <a:rPr lang="en-US" sz="3110"/>
            </a:b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67130" y="1988185"/>
            <a:ext cx="10320020" cy="2385695"/>
          </a:xfrm>
        </p:spPr>
        <p:txBody>
          <a:bodyPr>
            <a:normAutofit/>
          </a:bodyPr>
          <a:p>
            <a:r>
              <a:rPr lang="en-US">
                <a:sym typeface="+mn-ea"/>
              </a:rPr>
              <a:t>2. Yang digunakan saat ini</a:t>
            </a:r>
            <a:br>
              <a:rPr lang="en-US">
                <a:sym typeface="+mn-ea"/>
              </a:rPr>
            </a:br>
            <a:r>
              <a:rPr lang="en-US">
                <a:sym typeface="+mn-ea"/>
              </a:rPr>
              <a:t>- Analisis Jabatan</a:t>
            </a:r>
            <a:br>
              <a:rPr lang="en-US">
                <a:sym typeface="+mn-ea"/>
              </a:rPr>
            </a:br>
            <a:r>
              <a:rPr lang="en-US">
                <a:sym typeface="+mn-ea"/>
              </a:rPr>
              <a:t>- Penetapan alat ukur / tes psikologis </a:t>
            </a:r>
            <a:br>
              <a:rPr lang="en-US">
                <a:sym typeface="+mn-ea"/>
              </a:rPr>
            </a:br>
            <a:r>
              <a:rPr lang="en-US">
                <a:sym typeface="+mn-ea"/>
              </a:rPr>
              <a:t>- Pelaksanaan Pemeriksaan 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/>
              <a:t>Analisa Jabatan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pPr marL="34290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400" b="1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Job/</a:t>
            </a:r>
            <a:r>
              <a:rPr lang="en-US" sz="2400" b="1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Jabatan</a:t>
            </a:r>
            <a:endParaRPr kumimoji="0" lang="en-US" sz="2400" b="1" kern="1200" cap="none" spc="0" normalizeH="0" baseline="0" noProof="0" dirty="0" smtClean="0">
              <a:latin typeface="Maiandra GD" panose="020E0502030308020204" charset="0"/>
              <a:ea typeface="汉仪方叠体简" charset="0"/>
              <a:cs typeface="Maiandra GD" panose="020E0502030308020204" charset="0"/>
            </a:endParaRPr>
          </a:p>
          <a:p>
            <a:pPr marL="342900" lvl="1" indent="0" algn="just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Terdiri</a:t>
            </a:r>
            <a:r>
              <a:rPr lang="en-US" sz="24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dari</a:t>
            </a:r>
            <a:r>
              <a:rPr lang="en-US" sz="24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sekelompok</a:t>
            </a:r>
            <a:r>
              <a:rPr lang="en-US" sz="24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tugas</a:t>
            </a:r>
            <a:r>
              <a:rPr lang="en-US" sz="24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yang </a:t>
            </a:r>
            <a:r>
              <a:rPr lang="en-US" sz="240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harus</a:t>
            </a:r>
            <a:r>
              <a:rPr lang="en-US" sz="24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dilakukan</a:t>
            </a:r>
            <a:r>
              <a:rPr lang="en-US" sz="24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untuk</a:t>
            </a:r>
            <a:r>
              <a:rPr lang="en-US" sz="24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mencapai</a:t>
            </a:r>
            <a:r>
              <a:rPr lang="en-US" sz="24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tujuan</a:t>
            </a:r>
            <a:r>
              <a:rPr lang="en-US" sz="24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organisasi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aiandra GD" panose="020E0502030308020204" charset="0"/>
              <a:ea typeface="汉仪方叠体简" charset="0"/>
              <a:cs typeface="Maiandra GD" panose="020E0502030308020204" charset="0"/>
            </a:endParaRPr>
          </a:p>
          <a:p>
            <a:pPr marL="342900" lvl="1" indent="0" algn="just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aiandra GD" panose="020E0502030308020204" charset="0"/>
              <a:ea typeface="汉仪方叠体简" charset="0"/>
              <a:cs typeface="Maiandra GD" panose="020E050203030802020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400" b="1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Posisi</a:t>
            </a:r>
            <a:endParaRPr kumimoji="0" lang="en-US" sz="2400" b="1" kern="1200" cap="none" spc="0" normalizeH="0" baseline="0" noProof="0" dirty="0" smtClean="0">
              <a:latin typeface="Maiandra GD" panose="020E0502030308020204" charset="0"/>
              <a:ea typeface="汉仪方叠体简" charset="0"/>
              <a:cs typeface="Maiandra GD" panose="020E0502030308020204" charset="0"/>
            </a:endParaRPr>
          </a:p>
          <a:p>
            <a:pPr marL="34290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Tugas2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dan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tanggungjawab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yang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dilakukan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oleh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seseorang</a:t>
            </a:r>
            <a:endParaRPr kumimoji="0" lang="en-US" sz="2400" kern="1200" cap="none" spc="0" normalizeH="0" baseline="0" noProof="0" dirty="0" smtClean="0">
              <a:latin typeface="Maiandra GD" panose="020E0502030308020204" charset="0"/>
              <a:ea typeface="汉仪方叠体简" charset="0"/>
              <a:cs typeface="Maiandra GD" panose="020E0502030308020204" charset="0"/>
            </a:endParaRPr>
          </a:p>
          <a:p>
            <a:pPr marL="34290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kern="1200" cap="none" spc="0" normalizeH="0" baseline="0" noProof="0" dirty="0">
              <a:latin typeface="Maiandra GD" panose="020E0502030308020204" charset="0"/>
              <a:ea typeface="汉仪方叠体简" charset="0"/>
              <a:cs typeface="Maiandra GD" panose="020E050203030802020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400" b="1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Analisa</a:t>
            </a:r>
            <a:r>
              <a:rPr lang="en-US" sz="2400" b="1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b="1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Jabatan</a:t>
            </a:r>
            <a:endParaRPr kumimoji="0" lang="en-US" sz="2400" b="1" kern="1200" cap="none" spc="0" normalizeH="0" baseline="0" noProof="0" dirty="0" smtClean="0">
              <a:latin typeface="Maiandra GD" panose="020E0502030308020204" charset="0"/>
              <a:ea typeface="汉仪方叠体简" charset="0"/>
              <a:cs typeface="Maiandra GD" panose="020E0502030308020204" charset="0"/>
            </a:endParaRPr>
          </a:p>
          <a:p>
            <a:pPr marL="342900" indent="-34290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00050" algn="l"/>
              </a:tabLst>
              <a:defRPr/>
            </a:pP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	Proses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sistematis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untuk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menetapkan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: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kecakapan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,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tugas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dan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pengetahuan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yang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dibutuhkan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untuk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melakukan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pekerjaan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(jobs)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dalam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suatu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organisasi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.</a:t>
            </a:r>
            <a:endParaRPr kumimoji="0" lang="en-US" sz="2400" kern="1200" cap="none" spc="0" normalizeH="0" baseline="0" noProof="0" dirty="0" smtClean="0">
              <a:latin typeface="Maiandra GD" panose="020E0502030308020204" charset="0"/>
              <a:ea typeface="汉仪方叠体简" charset="0"/>
              <a:cs typeface="Maiandra GD" panose="020E050203030802020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aiandra GD" panose="020E0502030308020204" charset="0"/>
              <a:ea typeface="汉仪方叠体简" charset="0"/>
              <a:cs typeface="Maiandra GD" panose="020E050203030802020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Informasi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dari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Analisa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Jabatan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digunakan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untuk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noProof="0" dirty="0" err="1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membuat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</a:t>
            </a:r>
            <a:r>
              <a:rPr lang="en-US" sz="2400" b="1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Job Description </a:t>
            </a:r>
            <a:r>
              <a:rPr lang="en-US" sz="2400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&amp;</a:t>
            </a:r>
            <a:r>
              <a:rPr lang="en-US" sz="2400" b="1" noProof="0" dirty="0" smtClean="0">
                <a:solidFill>
                  <a:sysClr val="windowText" lastClr="000000"/>
                </a:solidFill>
                <a:latin typeface="Maiandra GD" panose="020E0502030308020204" charset="0"/>
                <a:ea typeface="汉仪方叠体简" charset="0"/>
                <a:cs typeface="Maiandra GD" panose="020E0502030308020204" charset="0"/>
                <a:sym typeface="+mn-ea"/>
              </a:rPr>
              <a:t> Job Specification</a:t>
            </a:r>
            <a:endParaRPr kumimoji="0" lang="en-US" sz="2400" b="1" kern="1200" cap="none" spc="0" normalizeH="0" baseline="0" noProof="0" dirty="0">
              <a:latin typeface="Maiandra GD" panose="020E0502030308020204" charset="0"/>
              <a:ea typeface="汉仪方叠体简" charset="0"/>
              <a:cs typeface="Maiandra GD" panose="020E0502030308020204" charset="0"/>
            </a:endParaRPr>
          </a:p>
          <a:p>
            <a:endParaRPr lang="en-US" sz="2400">
              <a:latin typeface="Maiandra GD" panose="020E0502030308020204" charset="0"/>
              <a:ea typeface="汉仪方叠体简" charset="0"/>
              <a:cs typeface="Maiandra GD" panose="020E050203030802020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97890" y="1364615"/>
            <a:ext cx="10723245" cy="4813300"/>
          </a:xfrm>
        </p:spPr>
        <p:txBody>
          <a:bodyPr/>
          <a:p>
            <a:pPr marL="342900" indent="-342900" algn="just" fontAlgn="base">
              <a:lnSpc>
                <a:spcPct val="100000"/>
              </a:lnSpc>
              <a:spcBef>
                <a:spcPct val="20000"/>
              </a:spcBef>
              <a:buClrTx/>
              <a:buSzTx/>
            </a:pPr>
            <a:r>
              <a:rPr b="1" dirty="0">
                <a:solidFill>
                  <a:sysClr val="windowText" lastClr="000000"/>
                </a:solidFill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Job Desciption</a:t>
            </a:r>
            <a:endParaRPr b="1" kern="1200" dirty="0">
              <a:solidFill>
                <a:sysClr val="windowText" lastClr="000000"/>
              </a:solidFill>
              <a:latin typeface="Maiandra GD" panose="020E0502030308020204" charset="0"/>
              <a:ea typeface="+mn-ea"/>
              <a:cs typeface="Maiandra GD" panose="020E0502030308020204" charset="0"/>
            </a:endParaRPr>
          </a:p>
          <a:p>
            <a:pPr marL="342900" indent="-342900" algn="just" fontAlgn="base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dirty="0">
                <a:solidFill>
                  <a:sysClr val="windowText" lastClr="000000"/>
                </a:solidFill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	Dokumen</a:t>
            </a:r>
            <a:r>
              <a:rPr b="1" dirty="0">
                <a:solidFill>
                  <a:sysClr val="windowText" lastClr="000000"/>
                </a:solidFill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dirty="0">
                <a:solidFill>
                  <a:sysClr val="windowText" lastClr="000000"/>
                </a:solidFill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yang berisi informasi  tentang tugas, kewajiban dan </a:t>
            </a:r>
            <a:endParaRPr dirty="0">
              <a:solidFill>
                <a:sysClr val="windowText" lastClr="000000"/>
              </a:solidFill>
              <a:latin typeface="Maiandra GD" panose="020E0502030308020204" charset="0"/>
              <a:ea typeface="+mn-ea"/>
              <a:cs typeface="Maiandra GD" panose="020E0502030308020204" charset="0"/>
              <a:sym typeface="+mn-ea"/>
            </a:endParaRPr>
          </a:p>
          <a:p>
            <a:pPr marL="342900" indent="-342900" algn="just" fontAlgn="base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dirty="0">
                <a:solidFill>
                  <a:sysClr val="windowText" lastClr="000000"/>
                </a:solidFill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dirty="0">
                <a:solidFill>
                  <a:sysClr val="windowText" lastClr="000000"/>
                </a:solidFill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  </a:t>
            </a:r>
            <a:r>
              <a:rPr dirty="0">
                <a:solidFill>
                  <a:sysClr val="windowText" lastClr="000000"/>
                </a:solidFill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tanggung jawab dalam suatu pekerjaan (job)</a:t>
            </a:r>
            <a:endParaRPr kern="1200" dirty="0">
              <a:solidFill>
                <a:sysClr val="windowText" lastClr="000000"/>
              </a:solidFill>
              <a:latin typeface="Maiandra GD" panose="020E0502030308020204" charset="0"/>
              <a:ea typeface="+mn-ea"/>
              <a:cs typeface="Maiandra GD" panose="020E0502030308020204" charset="0"/>
            </a:endParaRPr>
          </a:p>
          <a:p>
            <a:pPr marL="342900" indent="-342900" algn="just" fontAlgn="base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endParaRPr kern="1200" dirty="0">
              <a:solidFill>
                <a:sysClr val="windowText" lastClr="000000"/>
              </a:solidFill>
              <a:latin typeface="Maiandra GD" panose="020E0502030308020204" charset="0"/>
              <a:ea typeface="+mn-ea"/>
              <a:cs typeface="Maiandra GD" panose="020E0502030308020204" charset="0"/>
            </a:endParaRPr>
          </a:p>
          <a:p>
            <a:pPr marL="342900" indent="-342900" algn="just" fontAlgn="base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dirty="0">
                <a:solidFill>
                  <a:sysClr val="windowText" lastClr="000000"/>
                </a:solidFill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Menyatakan secara tepat – apa yang diharapkan dilakukan  pekerja </a:t>
            </a:r>
            <a:endParaRPr dirty="0">
              <a:solidFill>
                <a:sysClr val="windowText" lastClr="000000"/>
              </a:solidFill>
              <a:latin typeface="Maiandra GD" panose="020E0502030308020204" charset="0"/>
              <a:ea typeface="+mn-ea"/>
              <a:cs typeface="Maiandra GD" panose="020E0502030308020204" charset="0"/>
              <a:sym typeface="+mn-ea"/>
            </a:endParaRPr>
          </a:p>
          <a:p>
            <a:pPr marL="342900" indent="-342900" algn="just" fontAlgn="base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dirty="0">
                <a:solidFill>
                  <a:sysClr val="windowText" lastClr="000000"/>
                </a:solidFill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dalam melaksanakan pekerjaan </a:t>
            </a:r>
            <a:endParaRPr kern="1200" dirty="0">
              <a:solidFill>
                <a:sysClr val="windowText" lastClr="000000"/>
              </a:solidFill>
              <a:latin typeface="Maiandra GD" panose="020E0502030308020204" charset="0"/>
              <a:ea typeface="+mn-ea"/>
              <a:cs typeface="Maiandra GD" panose="020E0502030308020204" charset="0"/>
            </a:endParaRPr>
          </a:p>
          <a:p>
            <a:pPr marL="342900" indent="-342900" algn="just" fontAlgn="base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dirty="0">
                <a:solidFill>
                  <a:sysClr val="windowText" lastClr="000000"/>
                </a:solidFill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Harus mengindikasikan apa yg harus dilakukan, bagaimana dilakukan dan </a:t>
            </a:r>
            <a:endParaRPr dirty="0">
              <a:solidFill>
                <a:sysClr val="windowText" lastClr="000000"/>
              </a:solidFill>
              <a:latin typeface="Maiandra GD" panose="020E0502030308020204" charset="0"/>
              <a:ea typeface="+mn-ea"/>
              <a:cs typeface="Maiandra GD" panose="020E0502030308020204" charset="0"/>
              <a:sym typeface="+mn-ea"/>
            </a:endParaRPr>
          </a:p>
          <a:p>
            <a:pPr marL="342900" indent="-342900" algn="just" fontAlgn="base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dirty="0">
                <a:solidFill>
                  <a:sysClr val="windowText" lastClr="000000"/>
                </a:solidFill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dalam kondisi tugas-tugas dilaksanakan</a:t>
            </a:r>
            <a:endParaRPr kern="1200" dirty="0">
              <a:solidFill>
                <a:sysClr val="windowText" lastClr="000000"/>
              </a:solidFill>
              <a:latin typeface="Maiandra GD" panose="020E0502030308020204" charset="0"/>
              <a:ea typeface="+mn-ea"/>
              <a:cs typeface="Maiandra GD" panose="020E0502030308020204" charset="0"/>
            </a:endParaRPr>
          </a:p>
          <a:p>
            <a:endParaRPr lang="en-US">
              <a:latin typeface="Maiandra GD" panose="020E0502030308020204" charset="0"/>
              <a:cs typeface="Maiandra GD" panose="020E050203030802020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>
            <a:normAutofit lnSpcReduction="10000"/>
          </a:bodyPr>
          <a:p>
            <a:pPr marL="457200" indent="-457200" algn="l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lang="en-US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Job </a:t>
            </a:r>
            <a:r>
              <a:rPr lang="en-US" b="1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Specification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iandra GD" panose="020E0502030308020204" charset="0"/>
              <a:ea typeface="+mn-ea"/>
              <a:cs typeface="Maiandra GD" panose="020E0502030308020204" charset="0"/>
            </a:endParaRPr>
          </a:p>
          <a:p>
            <a:pPr marL="463550" indent="0" algn="l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Kualifikasi</a:t>
            </a:r>
            <a:r>
              <a:rPr lang="en-US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minimum yang </a:t>
            </a:r>
            <a:r>
              <a:rPr lang="en-US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harus</a:t>
            </a:r>
            <a:r>
              <a:rPr 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dimiliki</a:t>
            </a:r>
            <a:r>
              <a:rPr 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seseorang</a:t>
            </a:r>
            <a:r>
              <a:rPr 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untuk</a:t>
            </a:r>
            <a:r>
              <a:rPr 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melakukan</a:t>
            </a:r>
            <a:r>
              <a:rPr 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pekerjaan</a:t>
            </a:r>
            <a:r>
              <a:rPr lang="en-US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/job </a:t>
            </a: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tertentu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iandra GD" panose="020E0502030308020204" charset="0"/>
              <a:ea typeface="+mn-ea"/>
              <a:cs typeface="Maiandra GD" panose="020E0502030308020204" charset="0"/>
            </a:endParaRPr>
          </a:p>
          <a:p>
            <a:pPr marL="463550" indent="0" algn="l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iandra GD" panose="020E0502030308020204" charset="0"/>
              <a:ea typeface="+mn-ea"/>
              <a:cs typeface="Maiandra GD" panose="020E0502030308020204" charset="0"/>
            </a:endParaRPr>
          </a:p>
          <a:p>
            <a:pPr marL="463550" indent="-463550" algn="l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Biasanya</a:t>
            </a:r>
            <a:r>
              <a:rPr lang="en-US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meliputi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iandra GD" panose="020E0502030308020204" charset="0"/>
              <a:ea typeface="+mn-ea"/>
              <a:cs typeface="Maiandra GD" panose="020E0502030308020204" charset="0"/>
            </a:endParaRPr>
          </a:p>
          <a:p>
            <a:pPr marL="463550" indent="0" algn="l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Pendidikan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iandra GD" panose="020E0502030308020204" charset="0"/>
              <a:ea typeface="+mn-ea"/>
              <a:cs typeface="Maiandra GD" panose="020E0502030308020204" charset="0"/>
            </a:endParaRPr>
          </a:p>
          <a:p>
            <a:pPr marL="463550" indent="0" algn="l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Pengalaman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iandra GD" panose="020E0502030308020204" charset="0"/>
              <a:ea typeface="+mn-ea"/>
              <a:cs typeface="Maiandra GD" panose="020E0502030308020204" charset="0"/>
            </a:endParaRPr>
          </a:p>
          <a:p>
            <a:pPr marL="463550" indent="0" algn="l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en-US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Personality Traits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iandra GD" panose="020E0502030308020204" charset="0"/>
              <a:ea typeface="+mn-ea"/>
              <a:cs typeface="Maiandra GD" panose="020E0502030308020204" charset="0"/>
            </a:endParaRPr>
          </a:p>
          <a:p>
            <a:pPr marL="463550" indent="0" algn="l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Kemampuan</a:t>
            </a:r>
            <a:r>
              <a:rPr lang="en-US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Fisik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iandra GD" panose="020E0502030308020204" charset="0"/>
              <a:ea typeface="+mn-ea"/>
              <a:cs typeface="Maiandra GD" panose="020E0502030308020204" charset="0"/>
            </a:endParaRPr>
          </a:p>
          <a:p>
            <a:pPr marL="0" indent="0" algn="l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iandra GD" panose="020E0502030308020204" charset="0"/>
              <a:ea typeface="+mn-ea"/>
              <a:cs typeface="Maiandra GD" panose="020E0502030308020204" charset="0"/>
            </a:endParaRPr>
          </a:p>
          <a:p>
            <a:pPr marL="0" indent="0" algn="l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Diskripsi</a:t>
            </a:r>
            <a:r>
              <a:rPr lang="en-US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yang </a:t>
            </a: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jelas</a:t>
            </a:r>
            <a:r>
              <a:rPr lang="en-US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akan</a:t>
            </a:r>
            <a:r>
              <a:rPr lang="en-US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sangat</a:t>
            </a:r>
            <a:r>
              <a:rPr lang="en-US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membantu</a:t>
            </a:r>
            <a:r>
              <a:rPr lang="en-US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dlm</a:t>
            </a:r>
            <a:r>
              <a:rPr lang="en-US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proses HR yang lain </a:t>
            </a: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seperti</a:t>
            </a:r>
            <a:r>
              <a:rPr lang="en-US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misalnya</a:t>
            </a:r>
            <a:r>
              <a:rPr lang="en-US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rekrutmen</a:t>
            </a:r>
            <a:r>
              <a:rPr lang="en-US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dan</a:t>
            </a:r>
            <a:r>
              <a:rPr lang="en-US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 </a:t>
            </a:r>
            <a:r>
              <a:rPr lang="en-US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aiandra GD" panose="020E0502030308020204" charset="0"/>
                <a:ea typeface="+mn-ea"/>
                <a:cs typeface="Maiandra GD" panose="020E0502030308020204" charset="0"/>
                <a:sym typeface="+mn-ea"/>
              </a:rPr>
              <a:t>seleksi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aiandra GD" panose="020E0502030308020204" charset="0"/>
              <a:ea typeface="+mn-ea"/>
              <a:cs typeface="Maiandra GD" panose="020E0502030308020204" charset="0"/>
            </a:endParaRPr>
          </a:p>
          <a:p>
            <a:endParaRPr lang="en-US">
              <a:latin typeface="Maiandra GD" panose="020E0502030308020204" charset="0"/>
              <a:cs typeface="Maiandra GD" panose="020E050203030802020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itle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sym typeface="+mn-ea"/>
              </a:rPr>
              <a:t>Tujuan Penggunaan Analisis Jabatan</a:t>
            </a:r>
            <a:endParaRPr lang="en-US" dirty="0">
              <a:ea typeface="+mj-ea"/>
              <a:sym typeface="+mn-ea"/>
            </a:endParaRPr>
          </a:p>
        </p:txBody>
      </p:sp>
      <p:sp>
        <p:nvSpPr>
          <p:cNvPr id="2" name="Subtitle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016110" y="1337730"/>
            <a:ext cx="10800000" cy="4813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ClrTx/>
              <a:buSzPct val="125000"/>
            </a:pPr>
            <a:endParaRPr lang="en-ID" altLang="x-none" kern="1200" cap="none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914400">
              <a:buClrTx/>
              <a:buSzPct val="125000"/>
              <a:buFont typeface="Arial" panose="020B0604020202020204" pitchFamily="34" charset="0"/>
              <a:buChar char="•"/>
            </a:pPr>
            <a:endParaRPr lang="en-ID" altLang="x-none" kern="1200" cap="none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914400">
              <a:buClrTx/>
              <a:buSzPct val="125000"/>
              <a:buFont typeface="Arial" panose="020B0604020202020204" pitchFamily="34" charset="0"/>
              <a:buChar char="•"/>
            </a:pPr>
            <a:endParaRPr lang="en-ID" altLang="x-none" kern="1200" cap="none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800735" y="1119505"/>
            <a:ext cx="10209530" cy="53467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2400"/>
              <a:t>Digunakan untuk berbagai kegiatan di bidang MSDM </a:t>
            </a:r>
            <a:endParaRPr lang="en-US" sz="2400"/>
          </a:p>
          <a:p>
            <a:r>
              <a:rPr lang="en-US" sz="2400"/>
              <a:t>- Manusia Sebagai Tenaga Kerja :</a:t>
            </a:r>
            <a:endParaRPr lang="en-US" sz="2400"/>
          </a:p>
          <a:p>
            <a:r>
              <a:rPr lang="en-US" sz="2400"/>
              <a:t>  Perencanaan strategik SDM</a:t>
            </a:r>
            <a:endParaRPr lang="en-US" sz="2400"/>
          </a:p>
          <a:p>
            <a:r>
              <a:rPr lang="en-US" sz="2400"/>
              <a:t>  Penerimaan dan Seleksi</a:t>
            </a:r>
            <a:endParaRPr lang="en-US" sz="2400"/>
          </a:p>
          <a:p>
            <a:r>
              <a:rPr lang="en-US" sz="2400"/>
              <a:t>  Pelatihan &amp; Pengembangan</a:t>
            </a:r>
            <a:endParaRPr lang="en-US" sz="2400"/>
          </a:p>
          <a:p>
            <a:r>
              <a:rPr lang="en-US" sz="2400"/>
              <a:t>  Pengembangan Karir</a:t>
            </a:r>
            <a:endParaRPr lang="en-US" sz="2400"/>
          </a:p>
          <a:p>
            <a:r>
              <a:rPr lang="en-US" sz="2400"/>
              <a:t>  dlll</a:t>
            </a:r>
            <a:endParaRPr lang="en-US" sz="2400"/>
          </a:p>
          <a:p>
            <a:endParaRPr lang="en-US" sz="2400"/>
          </a:p>
          <a:p>
            <a:r>
              <a:rPr lang="en-US" sz="2400"/>
              <a:t>- Pekerjaan dan  Organisasi Kerja :</a:t>
            </a:r>
            <a:endParaRPr lang="en-US" sz="2400"/>
          </a:p>
          <a:p>
            <a:r>
              <a:rPr lang="en-US" sz="2400"/>
              <a:t>  Job Description</a:t>
            </a:r>
            <a:endParaRPr lang="en-US" sz="2400"/>
          </a:p>
          <a:p>
            <a:r>
              <a:rPr lang="en-US" sz="2400"/>
              <a:t>  Klasifikasi/Pengelompokan Pekerjaan</a:t>
            </a:r>
            <a:endParaRPr lang="en-US" sz="2400"/>
          </a:p>
          <a:p>
            <a:r>
              <a:rPr lang="en-US" sz="2400"/>
              <a:t>  Desain/Rancangan kerja dan alat kerja</a:t>
            </a:r>
            <a:endParaRPr lang="en-US" sz="2400"/>
          </a:p>
          <a:p>
            <a:r>
              <a:rPr lang="en-US" sz="2400"/>
              <a:t>  Rekayasa kerja</a:t>
            </a:r>
            <a:endParaRPr lang="en-US" sz="2400"/>
          </a:p>
          <a:p>
            <a:r>
              <a:rPr lang="en-US" sz="2400"/>
              <a:t>  dll</a:t>
            </a:r>
            <a:endParaRPr lang="en-US" sz="2400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81050" y="644525"/>
            <a:ext cx="7496175" cy="720090"/>
          </a:xfrm>
        </p:spPr>
        <p:txBody>
          <a:bodyPr/>
          <a:p>
            <a:r>
              <a:rPr lang="en-US"/>
              <a:t>Data yang dikumpulkan :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25830" y="1769110"/>
            <a:ext cx="7207250" cy="2952115"/>
          </a:xfrm>
        </p:spPr>
        <p:txBody>
          <a:bodyPr/>
          <a:p>
            <a:r>
              <a:rPr lang="en-US" sz="2800"/>
              <a:t>Aktivitas pada pekerjaan</a:t>
            </a:r>
            <a:endParaRPr lang="en-US" sz="2800"/>
          </a:p>
          <a:p>
            <a:r>
              <a:rPr lang="en-US" sz="2800"/>
              <a:t>Bahan-bahan yang diolah</a:t>
            </a:r>
            <a:endParaRPr lang="en-US" sz="2800"/>
          </a:p>
          <a:p>
            <a:r>
              <a:rPr lang="en-US" sz="2800"/>
              <a:t>Peralatan &amp; mesin yang digunakan</a:t>
            </a:r>
            <a:endParaRPr lang="en-US" sz="2800"/>
          </a:p>
          <a:p>
            <a:r>
              <a:rPr lang="en-US" sz="2800"/>
              <a:t>Kondisi kerja</a:t>
            </a:r>
            <a:endParaRPr lang="en-US" sz="2800"/>
          </a:p>
          <a:p>
            <a:pPr marL="0" indent="0">
              <a:buNone/>
            </a:pPr>
            <a:endParaRPr lang="en-US" sz="2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81785" y="419735"/>
            <a:ext cx="9626600" cy="969645"/>
          </a:xfrm>
        </p:spPr>
        <p:txBody>
          <a:bodyPr>
            <a:normAutofit/>
          </a:bodyPr>
          <a:p>
            <a:r>
              <a:rPr lang="en-US" sz="3555"/>
              <a:t>Metode yang digunakan :</a:t>
            </a:r>
            <a:endParaRPr lang="en-US" sz="3555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870710" y="1774190"/>
            <a:ext cx="8776335" cy="4020185"/>
          </a:xfrm>
        </p:spPr>
        <p:txBody>
          <a:bodyPr/>
          <a:p>
            <a:r>
              <a:rPr lang="en-US"/>
              <a:t>1. Kuesioner</a:t>
            </a:r>
            <a:endParaRPr lang="en-US"/>
          </a:p>
          <a:p>
            <a:r>
              <a:rPr lang="en-US"/>
              <a:t>2. Wawancara dan Observasi</a:t>
            </a:r>
            <a:endParaRPr lang="en-US"/>
          </a:p>
          <a:p>
            <a:endParaRPr lang="en-US"/>
          </a:p>
          <a:p>
            <a:r>
              <a:rPr lang="en-US"/>
              <a:t>Data diperoleh dari :</a:t>
            </a:r>
            <a:endParaRPr lang="en-US"/>
          </a:p>
          <a:p>
            <a:r>
              <a:rPr lang="en-US"/>
              <a:t>- Pemegang pekerjaan</a:t>
            </a:r>
            <a:endParaRPr lang="en-US"/>
          </a:p>
          <a:p>
            <a:r>
              <a:rPr lang="en-US"/>
              <a:t>- Atasan</a:t>
            </a:r>
            <a:endParaRPr lang="en-US"/>
          </a:p>
          <a:p>
            <a:r>
              <a:rPr lang="en-US"/>
              <a:t>- Pemegang pekerjaan &amp; atasan</a:t>
            </a:r>
            <a:endParaRPr lang="en-US"/>
          </a:p>
          <a:p>
            <a:r>
              <a:rPr lang="en-US"/>
              <a:t>- Ahli dari pekerjaan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307840" y="666115"/>
            <a:ext cx="6631305" cy="6006465"/>
          </a:xfrm>
        </p:spPr>
        <p:txBody>
          <a:bodyPr>
            <a:normAutofit/>
          </a:bodyPr>
          <a:p>
            <a:r>
              <a:rPr lang="en-US" sz="2400"/>
              <a:t>1. Pemberi Keterangan Pekerjaan</a:t>
            </a:r>
            <a:br>
              <a:rPr lang="en-US" sz="2400"/>
            </a:br>
            <a:br>
              <a:rPr lang="en-US" sz="2400"/>
            </a:br>
            <a:r>
              <a:rPr lang="en-US" sz="2400"/>
              <a:t>2. Pekerjaannya</a:t>
            </a:r>
            <a:br>
              <a:rPr lang="en-US" sz="2400"/>
            </a:br>
            <a:br>
              <a:rPr lang="en-US" sz="2400"/>
            </a:br>
            <a:r>
              <a:rPr lang="en-US" sz="3110"/>
              <a:t>Untuk meminimalisir :</a:t>
            </a:r>
            <a:br>
              <a:rPr lang="en-US" sz="2400"/>
            </a:br>
            <a:br>
              <a:rPr lang="en-US" sz="2400"/>
            </a:br>
            <a:r>
              <a:rPr lang="en-US" sz="2400"/>
              <a:t>1. Wawancara Kelompok </a:t>
            </a:r>
            <a:br>
              <a:rPr lang="en-US" sz="2400"/>
            </a:br>
            <a:br>
              <a:rPr lang="en-US" sz="2400"/>
            </a:br>
            <a:r>
              <a:rPr lang="en-US" sz="2400"/>
              <a:t>2. Kuesioner Analisis Kedudukan ( Position Analysis Questionaiere - Mc Cormick 1972)</a:t>
            </a:r>
            <a:br>
              <a:rPr lang="en-US" sz="2400"/>
            </a:br>
            <a:br>
              <a:rPr lang="en-US" sz="2400"/>
            </a:br>
            <a:r>
              <a:rPr lang="en-US" sz="2220"/>
              <a:t>3. Ancangan Sistem pada Analisis Pekerjaan</a:t>
            </a:r>
            <a:br>
              <a:rPr lang="en-US" sz="2400"/>
            </a:br>
            <a:r>
              <a:rPr lang="en-US" sz="2400"/>
              <a:t>Masukan, Kegiatan mengarah ke sasaran, Keluaran tugas dan peristiwa kritikal</a:t>
            </a:r>
            <a:endParaRPr lang="en-US" sz="24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93040" y="665480"/>
            <a:ext cx="3302635" cy="2763520"/>
          </a:xfrm>
        </p:spPr>
        <p:txBody>
          <a:bodyPr/>
          <a:p>
            <a:r>
              <a:rPr lang="en-US" sz="2800">
                <a:solidFill>
                  <a:schemeClr val="tx1"/>
                </a:solidFill>
              </a:rPr>
              <a:t>Sumber kesalahan</a:t>
            </a:r>
            <a:endParaRPr lang="en-US" sz="2800">
              <a:solidFill>
                <a:schemeClr val="tx1"/>
              </a:solidFill>
            </a:endParaRPr>
          </a:p>
          <a:p>
            <a:r>
              <a:rPr lang="en-US" sz="2800">
                <a:solidFill>
                  <a:schemeClr val="tx1"/>
                </a:solidFill>
              </a:rPr>
              <a:t>dalam </a:t>
            </a:r>
            <a:endParaRPr lang="en-US" sz="2800">
              <a:solidFill>
                <a:schemeClr val="tx1"/>
              </a:solidFill>
            </a:endParaRPr>
          </a:p>
          <a:p>
            <a:r>
              <a:rPr lang="en-US" sz="2800">
                <a:solidFill>
                  <a:schemeClr val="tx1"/>
                </a:solidFill>
              </a:rPr>
              <a:t>Analisis Pekerjaan</a:t>
            </a:r>
            <a:endParaRPr lang="en-US" sz="28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870710" y="426085"/>
            <a:ext cx="4567555" cy="654685"/>
          </a:xfrm>
        </p:spPr>
        <p:txBody>
          <a:bodyPr>
            <a:normAutofit fontScale="90000"/>
          </a:bodyPr>
          <a:p>
            <a:r>
              <a:rPr lang="en-US" sz="2800"/>
              <a:t>Masalah Peramal /Predictor Penetapan alat ukur</a:t>
            </a:r>
            <a:endParaRPr lang="en-US" sz="28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870710" y="1883410"/>
            <a:ext cx="7492365" cy="2821940"/>
          </a:xfrm>
        </p:spPr>
        <p:txBody>
          <a:bodyPr>
            <a:noAutofit/>
          </a:bodyPr>
          <a:p>
            <a:r>
              <a:rPr lang="en-US" sz="2700"/>
              <a:t>1. Tes Kecakapan</a:t>
            </a:r>
            <a:endParaRPr lang="en-US" sz="2700"/>
          </a:p>
          <a:p>
            <a:r>
              <a:rPr lang="en-US" sz="2700"/>
              <a:t>2. Tes Kepribadian Objektif</a:t>
            </a:r>
            <a:endParaRPr lang="en-US" sz="2700"/>
          </a:p>
          <a:p>
            <a:r>
              <a:rPr lang="en-US" sz="2700"/>
              <a:t>3. Tes Kepribadian Proyektif</a:t>
            </a:r>
            <a:endParaRPr lang="en-US" sz="2700"/>
          </a:p>
          <a:p>
            <a:r>
              <a:rPr lang="en-US" sz="2700"/>
              <a:t>4. Tes Situasional</a:t>
            </a:r>
            <a:endParaRPr lang="en-US" sz="2700"/>
          </a:p>
          <a:p>
            <a:r>
              <a:rPr lang="en-US" sz="2700"/>
              <a:t>5.  Informasi melalui biografi</a:t>
            </a:r>
            <a:endParaRPr lang="en-US" sz="2700"/>
          </a:p>
          <a:p>
            <a:r>
              <a:rPr lang="en-US" sz="2700"/>
              <a:t>6. Wawancara</a:t>
            </a:r>
            <a:endParaRPr lang="en-US" sz="27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ubtitle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62305" y="593725"/>
            <a:ext cx="10763885" cy="55372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>
            <a:normAutofit fontScale="8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ClrTx/>
              <a:buSzPct val="125000"/>
            </a:pPr>
            <a:endParaRPr sz="2800" kern="1200" cap="none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914400">
              <a:buClrTx/>
              <a:buSzPct val="125000"/>
            </a:pPr>
            <a:r>
              <a:rPr sz="2800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PERAN TES PSIKOLOGI</a:t>
            </a:r>
            <a:endParaRPr sz="2800" kern="1200" cap="none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914400">
              <a:buClrTx/>
              <a:buSzPct val="125000"/>
              <a:buFont typeface="Arial" panose="020B0604020202020204" pitchFamily="34" charset="0"/>
              <a:buChar char="•"/>
            </a:pPr>
            <a:r>
              <a:rPr sz="2800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Validitas dan Reliabilitas : Alat tes psikologi harus mengukur apa yang seharusnya diukur secara konsisten dan terbebas dari</a:t>
            </a:r>
            <a:r>
              <a:rPr lang="en-US" sz="2800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2800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simpangan subjektif</a:t>
            </a:r>
            <a:endParaRPr sz="2800" kern="1200" cap="none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914400">
              <a:buClrTx/>
              <a:buSzPct val="125000"/>
              <a:buFont typeface="Arial" panose="020B0604020202020204" pitchFamily="34" charset="0"/>
              <a:buChar char="•"/>
            </a:pPr>
            <a:r>
              <a:rPr sz="2800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Tes Kemampuan Kognitifv: Mengukur kemampuan inteligensi umum, daya nalar logis, kognitif numerik, serta ketangkasan verbal pelamar</a:t>
            </a:r>
            <a:endParaRPr sz="2800" kern="1200" cap="none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914400">
              <a:buClrTx/>
              <a:buSzPct val="125000"/>
              <a:buFont typeface="Arial" panose="020B0604020202020204" pitchFamily="34" charset="0"/>
              <a:buChar char="•"/>
            </a:pPr>
            <a:r>
              <a:rPr sz="2800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Tes Kepribadian : Menilai karakteristik bawaan, stabilitas emosi, penyesuaian diri dan gaya kepemimpinan kandidat</a:t>
            </a:r>
            <a:endParaRPr sz="2800" kern="1200" cap="none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914400">
              <a:buClrTx/>
              <a:buSzPct val="125000"/>
              <a:buFont typeface="Arial" panose="020B0604020202020204" pitchFamily="34" charset="0"/>
              <a:buChar char="•"/>
            </a:pPr>
            <a:r>
              <a:rPr sz="2800" kern="1200" cap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Tes Bakat &amp; Minat Spesifik  : Mengetahui potensi tersembunyi serta kecocokan motivasional kandidat terhadap jenis pekerjaan tertentu</a:t>
            </a:r>
            <a:endParaRPr lang="en-ID" altLang="x-none" sz="2800" kern="1200" cap="none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Text Placeholder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1141413" y="1576388"/>
            <a:ext cx="4878388" cy="8239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 anchor="b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SzPct val="125000"/>
            </a:pPr>
            <a:r>
              <a:rPr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WAWANCARA TERSTRUKTUR</a:t>
            </a:r>
            <a:endParaRPr lang="en-ID" altLang="x-non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41413" y="2563813"/>
            <a:ext cx="4878388" cy="2717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>
            <a:normAutofit fontScale="90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Tx/>
              <a:buSzPct val="125000"/>
              <a:buFont typeface="Arial" panose="020B0604020202020204" pitchFamily="34" charset="0"/>
              <a:buNone/>
            </a:pPr>
            <a:r>
              <a:rPr sz="2200" dirty="0">
                <a:solidFill>
                  <a:schemeClr val="tx1"/>
                </a:solidFill>
              </a:rPr>
              <a:t>Pewawancara menggunakan daftar pertanyaan baku yang telah disiapkan sebelumnya berdasarkan standar analisis jabatan</a:t>
            </a:r>
            <a:endParaRPr sz="22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ClrTx/>
              <a:buSzPct val="125000"/>
              <a:buFont typeface="Arial" panose="020B0604020202020204" pitchFamily="34" charset="0"/>
              <a:buNone/>
            </a:pPr>
            <a:r>
              <a:rPr sz="2200" b="1" dirty="0">
                <a:solidFill>
                  <a:schemeClr val="tx1"/>
                </a:solidFill>
              </a:rPr>
              <a:t>Keunggulan </a:t>
            </a:r>
            <a:r>
              <a:rPr sz="2200" dirty="0">
                <a:solidFill>
                  <a:schemeClr val="tx1"/>
                </a:solidFill>
              </a:rPr>
              <a:t>: Tingkat validitas tinggi, objektif, mudah dibandingkan antar kandidat serta minim bias personal</a:t>
            </a:r>
            <a:endParaRPr lang="en-ID" altLang="x-none" sz="2200" dirty="0">
              <a:solidFill>
                <a:schemeClr val="tx1"/>
              </a:solidFill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286500" y="1576388"/>
            <a:ext cx="4837113" cy="8239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 anchor="b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ClrTx/>
              <a:buSzPct val="125000"/>
            </a:pPr>
            <a:r>
              <a:rPr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WAWANCARA TIDAK TERSTRUKTUR</a:t>
            </a:r>
            <a:endParaRPr lang="en-ID" altLang="x-non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286500" y="2563813"/>
            <a:ext cx="4875213" cy="2717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ClrTx/>
              <a:buSzPct val="125000"/>
              <a:buFont typeface="Arial" panose="020B0604020202020204" pitchFamily="34" charset="0"/>
              <a:buNone/>
            </a:pPr>
            <a:r>
              <a:rPr sz="2200" dirty="0">
                <a:solidFill>
                  <a:schemeClr val="tx1"/>
                </a:solidFill>
              </a:rPr>
              <a:t>Pertanyaan bersifat informal, bebas dan mengalir mengikuti arah pembicaraan secara spontan.</a:t>
            </a:r>
            <a:endParaRPr sz="22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ClrTx/>
              <a:buSzPct val="125000"/>
              <a:buFont typeface="Arial" panose="020B0604020202020204" pitchFamily="34" charset="0"/>
              <a:buNone/>
            </a:pPr>
            <a:r>
              <a:rPr sz="2200" b="1" dirty="0">
                <a:solidFill>
                  <a:schemeClr val="tx1"/>
                </a:solidFill>
              </a:rPr>
              <a:t>Risiko Bias : </a:t>
            </a:r>
            <a:r>
              <a:rPr sz="2200" dirty="0">
                <a:solidFill>
                  <a:schemeClr val="tx1"/>
                </a:solidFill>
              </a:rPr>
              <a:t>rentan terkena Halo Effect, Kesan pertama bias, dan variable subyektivitas interviewer</a:t>
            </a:r>
            <a:endParaRPr lang="en-ID" altLang="x-none" sz="2200" dirty="0">
              <a:solidFill>
                <a:schemeClr val="tx1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sym typeface="+mn-ea"/>
              </a:rPr>
              <a:t>METODE WAWANCARA KERJA</a:t>
            </a:r>
            <a:endParaRPr lang="en-US" dirty="0">
              <a:ea typeface="+mj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504440" y="1195705"/>
            <a:ext cx="8705850" cy="857250"/>
          </a:xfrm>
        </p:spPr>
        <p:txBody>
          <a:bodyPr>
            <a:normAutofit/>
          </a:bodyPr>
          <a:p>
            <a:r>
              <a:rPr lang="en-US" sz="2800"/>
              <a:t>Kriteria Keberhasilan</a:t>
            </a:r>
            <a:endParaRPr lang="en-US" sz="28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699260" y="2714625"/>
            <a:ext cx="9511030" cy="1920240"/>
          </a:xfrm>
        </p:spPr>
        <p:txBody>
          <a:bodyPr/>
          <a:p>
            <a:r>
              <a:rPr lang="en-US" sz="3600"/>
              <a:t>Dimensi waktu dan dimensi derajad abstraksi</a:t>
            </a:r>
            <a:endParaRPr lang="en-US" sz="3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28785" y="1177880"/>
            <a:ext cx="10800000" cy="720000"/>
          </a:xfrm>
        </p:spPr>
        <p:txBody>
          <a:bodyPr/>
          <a:p>
            <a:r>
              <a:rPr lang="en-US"/>
              <a:t>Masalah Keabsahan Test (Test Validy)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4690" y="2544445"/>
            <a:ext cx="10800080" cy="2922270"/>
          </a:xfrm>
        </p:spPr>
        <p:txBody>
          <a:bodyPr>
            <a:normAutofit lnSpcReduction="20000"/>
          </a:bodyPr>
          <a:p>
            <a:r>
              <a:rPr lang="en-US" sz="2800"/>
              <a:t>Predictive Validity</a:t>
            </a:r>
            <a:endParaRPr lang="en-US" sz="2800"/>
          </a:p>
          <a:p>
            <a:r>
              <a:rPr lang="en-US" sz="2800"/>
              <a:t>Concurent Validity</a:t>
            </a:r>
            <a:endParaRPr lang="en-US" sz="2800"/>
          </a:p>
          <a:p>
            <a:r>
              <a:rPr lang="en-US" sz="2800"/>
              <a:t>Cobnstruct Validity</a:t>
            </a:r>
            <a:endParaRPr lang="en-US" sz="2800"/>
          </a:p>
          <a:p>
            <a:r>
              <a:rPr lang="en-US" sz="2800"/>
              <a:t>Synthetic Validity</a:t>
            </a:r>
            <a:endParaRPr lang="en-US" sz="2800"/>
          </a:p>
          <a:p>
            <a:pPr marL="0" indent="0">
              <a:buNone/>
            </a:pPr>
            <a:r>
              <a:rPr lang="en-US" sz="2800"/>
              <a:t>Model Person - Process- Product dari Dunnette</a:t>
            </a:r>
            <a:endParaRPr lang="en-US" sz="2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37285" y="510540"/>
            <a:ext cx="10201275" cy="856615"/>
          </a:xfrm>
        </p:spPr>
        <p:txBody>
          <a:bodyPr>
            <a:normAutofit/>
          </a:bodyPr>
          <a:p>
            <a:r>
              <a:rPr lang="en-US" sz="2800">
                <a:latin typeface="+mn-lt"/>
                <a:sym typeface="+mn-ea"/>
              </a:rPr>
              <a:t>Model Person - Process- Product dari Dunnette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>
          <a:xfrm>
            <a:off x="1470660" y="1704340"/>
            <a:ext cx="9721215" cy="2563495"/>
          </a:xfrm>
        </p:spPr>
        <p:txBody>
          <a:bodyPr/>
          <a:p>
            <a:endParaRPr lang="en-US"/>
          </a:p>
          <a:p>
            <a:r>
              <a:rPr lang="en-US"/>
              <a:t>Model ini memperlihatkan kemungkinan untuk mencobakan satu perangkat peramal pada kelompok-kelompok individu yang berbeda yg mungkin akan memberikan peramalan2 dengan ketepatan yang berbeda untuk perilaku-perilaku pekerjaan yang berbeda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/>
              <a:t>Assessment Centres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/>
              <a:t>Metode dengan prosedur yang komprehensif dan baku dengan banyak teknik penaksiran digunakan untuk menilai orang dengan berbagai tujuan :</a:t>
            </a:r>
            <a:endParaRPr lang="en-US"/>
          </a:p>
          <a:p>
            <a:pPr lvl="1">
              <a:buFont typeface="Wingdings" panose="05000000000000000000" charset="0"/>
              <a:buChar char="Ø"/>
            </a:pPr>
            <a:r>
              <a:rPr lang="en-US"/>
              <a:t> Seleksi</a:t>
            </a:r>
            <a:endParaRPr lang="en-US"/>
          </a:p>
          <a:p>
            <a:pPr lvl="1">
              <a:buFont typeface="Wingdings" panose="05000000000000000000" charset="0"/>
              <a:buChar char="Ø"/>
            </a:pPr>
            <a:r>
              <a:rPr lang="en-US"/>
              <a:t> Indentifikasi</a:t>
            </a:r>
            <a:endParaRPr lang="en-US"/>
          </a:p>
          <a:p>
            <a:pPr lvl="1">
              <a:buFont typeface="Wingdings" panose="05000000000000000000" charset="0"/>
              <a:buChar char="Ø"/>
            </a:pPr>
            <a:r>
              <a:rPr lang="en-US"/>
              <a:t> Penempatan</a:t>
            </a:r>
            <a:endParaRPr lang="en-US"/>
          </a:p>
          <a:p>
            <a:pPr lvl="1">
              <a:buFont typeface="Wingdings" panose="05000000000000000000" charset="0"/>
              <a:buChar char="Ø"/>
            </a:pPr>
            <a:r>
              <a:rPr lang="en-US"/>
              <a:t> Pengembangan pribadi</a:t>
            </a: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47090" y="995045"/>
            <a:ext cx="10800080" cy="4443095"/>
          </a:xfrm>
        </p:spPr>
        <p:txBody>
          <a:bodyPr>
            <a:normAutofit fontScale="90000"/>
          </a:bodyPr>
          <a:p>
            <a:r>
              <a:rPr lang="en-US" sz="2800"/>
              <a:t>Proses Assessment :</a:t>
            </a:r>
            <a:br>
              <a:rPr lang="en-US" sz="2800"/>
            </a:br>
            <a:br>
              <a:rPr lang="en-US" sz="2800"/>
            </a:br>
            <a:r>
              <a:rPr lang="en-US" sz="2800"/>
              <a:t>1. mengenali dimensi, kempetensi pekerjaan</a:t>
            </a:r>
            <a:br>
              <a:rPr lang="en-US" sz="2800"/>
            </a:br>
            <a:r>
              <a:rPr lang="en-US" sz="2800"/>
              <a:t>2. pengembangan alat assessment</a:t>
            </a:r>
            <a:br>
              <a:rPr lang="en-US" sz="2800"/>
            </a:br>
            <a:r>
              <a:rPr lang="en-US" sz="2800"/>
              <a:t>3. penetapan calon2 yang dinilai (assessees)</a:t>
            </a:r>
            <a:br>
              <a:rPr lang="en-US" sz="2800"/>
            </a:br>
            <a:r>
              <a:rPr lang="en-US" sz="2800"/>
              <a:t>4. Penetapan assessor</a:t>
            </a:r>
            <a:br>
              <a:rPr lang="en-US" sz="2800"/>
            </a:br>
            <a:r>
              <a:rPr lang="en-US" sz="2800"/>
              <a:t>5. pelaksanaan </a:t>
            </a:r>
            <a:br>
              <a:rPr lang="en-US" sz="2800"/>
            </a:br>
            <a:r>
              <a:rPr lang="en-US" sz="2800"/>
              <a:t>6. pembuatan laporan</a:t>
            </a:r>
            <a:br>
              <a:rPr lang="en-US" sz="2800"/>
            </a:br>
            <a:r>
              <a:rPr lang="en-US" sz="2800"/>
              <a:t>7. pemberian umpan balik</a:t>
            </a:r>
            <a:br>
              <a:rPr lang="en-US" sz="2800"/>
            </a:br>
            <a:br>
              <a:rPr lang="en-US"/>
            </a:br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/>
              <a:t>Metode / Alat Assessment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r>
              <a:rPr lang="en-US"/>
              <a:t>Management Business Game</a:t>
            </a:r>
            <a:endParaRPr lang="en-US"/>
          </a:p>
          <a:p>
            <a:r>
              <a:rPr lang="en-US"/>
              <a:t>Leaderless Group Discussion dan Role Play</a:t>
            </a:r>
            <a:endParaRPr lang="en-US"/>
          </a:p>
          <a:p>
            <a:r>
              <a:rPr lang="en-US"/>
              <a:t>Inbasket Exercices</a:t>
            </a:r>
            <a:endParaRPr lang="en-US"/>
          </a:p>
          <a:p>
            <a:r>
              <a:rPr lang="en-US"/>
              <a:t>menulis laporan &amp; penyajian lisan dari laporan</a:t>
            </a:r>
            <a:endParaRPr lang="en-US"/>
          </a:p>
          <a:p>
            <a:r>
              <a:rPr lang="en-US"/>
              <a:t>wawancara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en-US"/>
              <a:t>Dimensi yang diamati :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904240" y="1296035"/>
            <a:ext cx="10590530" cy="4464685"/>
          </a:xfrm>
        </p:spPr>
        <p:txBody>
          <a:bodyPr>
            <a:normAutofit/>
          </a:bodyPr>
          <a:p>
            <a:r>
              <a:rPr lang="en-US" sz="2800"/>
              <a:t>dampak; energy, forcefulness, pengamatan, kreativitas, pendelegasian, analisis masalah, kepemimpinan, komunikasi lisan, penyajian lisan, komunikasi tulisan, kemampuan mengorganisasi, merencana; pengambilan keputusan, daya tahan terhadap stress, kelenteruan perilaku</a:t>
            </a:r>
            <a:endParaRPr lang="en-US" sz="2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Text Placeholder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1139825" y="1784350"/>
            <a:ext cx="3197225" cy="685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buSzPct val="125000"/>
            </a:pPr>
            <a:r>
              <a:rPr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GUGUR</a:t>
            </a:r>
            <a:endParaRPr lang="en-ID" altLang="x-none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Text Placeholder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27125" y="3087688"/>
            <a:ext cx="3209925" cy="243046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>
            <a:normAutofit fontScale="900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ClrTx/>
              <a:buSzPct val="125000"/>
            </a:pPr>
            <a:r>
              <a:rPr sz="2000" kern="1200" dirty="0">
                <a:latin typeface="+mn-lt"/>
                <a:ea typeface="+mn-ea"/>
                <a:cs typeface="+mn-cs"/>
              </a:rPr>
              <a:t>Successive Hurdles : Pelamar harus lulus disetiap tahapan uji secara bertahap. Kegagalan di satu tahap membuat kandidat langsung tersingkir dari proses</a:t>
            </a:r>
            <a:endParaRPr lang="en-ID" altLang="x-none" sz="200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9" name="Text Placeholder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4503738" y="1784350"/>
            <a:ext cx="3184525" cy="685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buClrTx/>
              <a:buSzPct val="125000"/>
            </a:pPr>
            <a:r>
              <a:rPr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KOMPENSATORI</a:t>
            </a:r>
            <a:endParaRPr lang="en-ID" altLang="x-none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 Placeholder 5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4503738" y="3087688"/>
            <a:ext cx="3195637" cy="243046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>
            <a:normAutofit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ClrTx/>
              <a:buSzPct val="125000"/>
            </a:pPr>
            <a:r>
              <a: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Compensatory Model : Seluruh nilai tes diakumulasikan. Nilai renah pada satu aspek dapat ditutupi oleh keunggulan  tinggi pada aspek lainnya</a:t>
            </a:r>
            <a:endParaRPr lang="en-ID" altLang="x-none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ext Placeholder 6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7839075" y="1784350"/>
            <a:ext cx="3194050" cy="685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buClrTx/>
              <a:buSzPct val="125000"/>
            </a:pPr>
            <a:r>
              <a:rPr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GABUNGAN</a:t>
            </a:r>
            <a:endParaRPr lang="en-ID" altLang="x-none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7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7869238" y="3087688"/>
            <a:ext cx="3195637" cy="243046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>
            <a:normAutofit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ClrTx/>
              <a:buSzPct val="125000"/>
            </a:pPr>
            <a:r>
              <a: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Combined Model : Menerapkan system gugur untuk kualifikasi dasar mendasar, dilanjutkan system kompensatori untuk asesmen Tingkat lanjut</a:t>
            </a:r>
            <a:endParaRPr lang="en-ID" altLang="x-none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sym typeface="+mn-ea"/>
              </a:rPr>
              <a:t>MODEL KEPUTUSAN SELEKSI</a:t>
            </a:r>
            <a:endParaRPr lang="en-US" dirty="0">
              <a:ea typeface="+mj-ea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Content Placeholder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154613" y="1214438"/>
            <a:ext cx="5891213" cy="519906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 anchor="ctr">
            <a:normAutofit fontScale="90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>
                <a:solidFill>
                  <a:schemeClr val="tx1"/>
                </a:solidFill>
              </a:rPr>
              <a:t>Dampak Strategis Kesesuaian Karyawan</a:t>
            </a:r>
            <a:endParaRPr dirty="0">
              <a:solidFill>
                <a:schemeClr val="tx1"/>
              </a:solidFill>
            </a:endParaRPr>
          </a:p>
          <a:p>
            <a:pPr>
              <a:buNone/>
            </a:pPr>
            <a:r>
              <a:rPr dirty="0">
                <a:solidFill>
                  <a:schemeClr val="tx1"/>
                </a:solidFill>
              </a:rPr>
              <a:t>  Menurut Munandar katepatan proses seleksi     dan penempatan awal berkontribusi hingga 80% terhadap produktivitas  dan stabilitas jangka Panjang Perusahaan.</a:t>
            </a:r>
            <a:endParaRPr dirty="0">
              <a:solidFill>
                <a:schemeClr val="tx1"/>
              </a:solidFill>
            </a:endParaRPr>
          </a:p>
          <a:p>
            <a:endParaRPr dirty="0">
              <a:solidFill>
                <a:schemeClr val="tx1"/>
              </a:solidFill>
            </a:endParaRPr>
          </a:p>
          <a:p>
            <a:r>
              <a:rPr dirty="0">
                <a:solidFill>
                  <a:schemeClr val="tx1"/>
                </a:solidFill>
              </a:rPr>
              <a:t>Kesalahan seleksi berdampak pada peningkatan biaya </a:t>
            </a:r>
            <a:r>
              <a:rPr i="1" dirty="0">
                <a:solidFill>
                  <a:schemeClr val="tx1"/>
                </a:solidFill>
              </a:rPr>
              <a:t>turnover, </a:t>
            </a:r>
            <a:r>
              <a:rPr dirty="0">
                <a:solidFill>
                  <a:schemeClr val="tx1"/>
                </a:solidFill>
              </a:rPr>
              <a:t>absensi tinggi, hingga penurunan kualitas iklim kerja organisasi.</a:t>
            </a:r>
            <a:endParaRPr lang="en-ID" altLang="x-none" dirty="0">
              <a:solidFill>
                <a:schemeClr val="tx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46175" y="1819275"/>
            <a:ext cx="3856038" cy="354171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buClrTx/>
              <a:buSzPct val="125000"/>
            </a:pPr>
            <a:r>
              <a:rPr sz="6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80 %</a:t>
            </a:r>
            <a:endParaRPr sz="6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defTabSz="914400">
              <a:buClrTx/>
              <a:buSzPct val="125000"/>
            </a:pPr>
            <a:r>
              <a:rPr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KEBERHASILAN ORGANISASI</a:t>
            </a:r>
            <a:endParaRPr lang="en-ID" altLang="x-none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sym typeface="+mn-ea"/>
              </a:rPr>
              <a:t>IMPACT SELEKSI &amp; PENEMPATAN</a:t>
            </a:r>
            <a:endParaRPr lang="en-US" dirty="0">
              <a:ea typeface="+mj-ea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Placeholder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1141413" y="2249488"/>
            <a:ext cx="5934075" cy="35417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ClrTx/>
              <a:buSzPct val="125000"/>
            </a:pPr>
            <a:r>
              <a:rPr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ORIENTASI DAN ADAPTASI KERJA</a:t>
            </a:r>
            <a:endParaRPr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914400">
              <a:buClrTx/>
              <a:buSzPct val="125000"/>
            </a:pPr>
            <a:r>
              <a:rPr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Penempatan kerja bukan sekedar menunjukkan ruangan kerja, melainkan proses integrasi menyeluruh individu terhadap lingkungan dan budaya organisasi</a:t>
            </a:r>
            <a:endParaRPr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914400">
              <a:buClrTx/>
              <a:buSzPct val="125000"/>
            </a:pPr>
            <a:endParaRPr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914400">
              <a:buClrTx/>
              <a:buSzPct val="125000"/>
            </a:pPr>
            <a:r>
              <a:rPr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Mencakup program induksi, pengenalan nilai Perusahaan, pendampingan kerja (mentoring) serta evaluasi berkala pada masa percobaan</a:t>
            </a:r>
            <a:endParaRPr lang="en-ID" altLang="x-non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Picture Placeholder 13"/>
          <p:cNvPicPr>
            <a:picLocks noGrp="1"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4614" r="14614"/>
          <a:stretch>
            <a:fillRect/>
          </a:stretch>
        </p:blipFill>
        <p:spPr>
          <a:xfrm>
            <a:off x="7380720" y="609601"/>
            <a:ext cx="3983965" cy="5629958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  <a:headEnd/>
            <a:tailEnd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sym typeface="+mn-ea"/>
              </a:rPr>
              <a:t>PROSES PENEMPATAN KERJA</a:t>
            </a:r>
            <a:endParaRPr lang="en-US" dirty="0">
              <a:ea typeface="+mj-ea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Text Placeholder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1141413" y="2674938"/>
            <a:ext cx="3197225" cy="685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 anchor="b">
            <a:normAutofit fontScale="9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SzPct val="125000"/>
            </a:pPr>
            <a:r>
              <a:rPr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DIMENSI EVALUASI</a:t>
            </a:r>
            <a:endParaRPr lang="en-ID" altLang="x-none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Text Placeholder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127125" y="3360738"/>
            <a:ext cx="3209925" cy="243046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914400">
              <a:buClrTx/>
              <a:buSzPct val="125000"/>
              <a:buFont typeface="Arial" panose="020B0604020202020204" pitchFamily="34" charset="0"/>
              <a:buChar char="•"/>
            </a:pPr>
            <a:r>
              <a:rPr kern="1200" dirty="0">
                <a:latin typeface="+mn-lt"/>
                <a:ea typeface="+mn-ea"/>
                <a:cs typeface="+mn-cs"/>
              </a:rPr>
              <a:t>Fokus Keputusan</a:t>
            </a:r>
            <a:endParaRPr kern="1200" dirty="0">
              <a:latin typeface="+mn-lt"/>
              <a:ea typeface="+mn-ea"/>
              <a:cs typeface="+mn-cs"/>
            </a:endParaRPr>
          </a:p>
          <a:p>
            <a:pPr marL="342900" indent="-342900" defTabSz="914400">
              <a:buClrTx/>
              <a:buSzPct val="125000"/>
              <a:buFont typeface="Arial" panose="020B0604020202020204" pitchFamily="34" charset="0"/>
              <a:buChar char="•"/>
            </a:pPr>
            <a:r>
              <a:rPr kern="1200" dirty="0">
                <a:latin typeface="+mn-lt"/>
                <a:ea typeface="+mn-ea"/>
                <a:cs typeface="+mn-cs"/>
              </a:rPr>
              <a:t>Orientasi Keputusan</a:t>
            </a:r>
            <a:endParaRPr kern="1200" dirty="0">
              <a:latin typeface="+mn-lt"/>
              <a:ea typeface="+mn-ea"/>
              <a:cs typeface="+mn-cs"/>
            </a:endParaRPr>
          </a:p>
          <a:p>
            <a:pPr marL="342900" indent="-342900" defTabSz="914400">
              <a:buClrTx/>
              <a:buSzPct val="125000"/>
              <a:buFont typeface="Arial" panose="020B0604020202020204" pitchFamily="34" charset="0"/>
              <a:buChar char="•"/>
            </a:pPr>
            <a:endParaRPr kern="1200" dirty="0">
              <a:latin typeface="+mn-lt"/>
              <a:ea typeface="+mn-ea"/>
              <a:cs typeface="+mn-cs"/>
            </a:endParaRPr>
          </a:p>
          <a:p>
            <a:pPr marL="342900" indent="-342900" defTabSz="914400">
              <a:buClrTx/>
              <a:buSzPct val="125000"/>
              <a:buFont typeface="Arial" panose="020B0604020202020204" pitchFamily="34" charset="0"/>
              <a:buChar char="•"/>
            </a:pPr>
            <a:r>
              <a:rPr kern="1200" dirty="0">
                <a:latin typeface="+mn-lt"/>
                <a:ea typeface="+mn-ea"/>
                <a:cs typeface="+mn-cs"/>
              </a:rPr>
              <a:t>Waktu Pelaksanaan</a:t>
            </a:r>
            <a:endParaRPr kern="1200" dirty="0">
              <a:latin typeface="+mn-lt"/>
              <a:ea typeface="+mn-ea"/>
              <a:cs typeface="+mn-cs"/>
            </a:endParaRPr>
          </a:p>
          <a:p>
            <a:pPr marL="342900" indent="-342900" defTabSz="914400">
              <a:buClrTx/>
              <a:buSzPct val="125000"/>
              <a:buFont typeface="Arial" panose="020B0604020202020204" pitchFamily="34" charset="0"/>
              <a:buChar char="•"/>
            </a:pPr>
            <a:endParaRPr kern="1200" dirty="0">
              <a:latin typeface="+mn-lt"/>
              <a:ea typeface="+mn-ea"/>
              <a:cs typeface="+mn-cs"/>
            </a:endParaRPr>
          </a:p>
          <a:p>
            <a:pPr marL="342900" indent="-342900" defTabSz="914400">
              <a:buClrTx/>
              <a:buSzPct val="125000"/>
              <a:buFont typeface="Arial" panose="020B0604020202020204" pitchFamily="34" charset="0"/>
              <a:buChar char="•"/>
            </a:pPr>
            <a:r>
              <a:rPr kern="1200" dirty="0">
                <a:latin typeface="+mn-lt"/>
                <a:ea typeface="+mn-ea"/>
                <a:cs typeface="+mn-cs"/>
              </a:rPr>
              <a:t>Instrumen Utama</a:t>
            </a:r>
            <a:endParaRPr lang="en-ID" altLang="x-none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0" name="Text Placeholder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4514850" y="2678113"/>
            <a:ext cx="3184525" cy="685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ClrTx/>
              <a:buSzPct val="125000"/>
            </a:pPr>
            <a:r>
              <a:rPr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PROSES SELEKSI</a:t>
            </a:r>
            <a:endParaRPr lang="en-ID" altLang="x-none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4503738" y="3363913"/>
            <a:ext cx="3195637" cy="243046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 anchorCtr="0">
            <a:normAutofit fontScale="900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defTabSz="914400">
              <a:buClrTx/>
              <a:buSzPct val="125000"/>
              <a:buFont typeface="Arial" panose="020B0604020202020204" pitchFamily="34" charset="0"/>
              <a:buChar char="•"/>
            </a:pPr>
            <a:r>
              <a:rPr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Menyaring &amp; Mengeliminasi pelamar</a:t>
            </a:r>
            <a:endParaRPr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 defTabSz="914400">
              <a:buClrTx/>
              <a:buSzPct val="125000"/>
              <a:buFont typeface="Arial" panose="020B0604020202020204" pitchFamily="34" charset="0"/>
              <a:buChar char="•"/>
            </a:pPr>
            <a:r>
              <a:rPr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Menerima atau menolak (Accept/Reject)</a:t>
            </a:r>
            <a:endParaRPr lang="en-ID" altLang="x-non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 defTabSz="914400">
              <a:buClrTx/>
              <a:buSzPct val="125000"/>
              <a:buFont typeface="Arial" panose="020B0604020202020204" pitchFamily="34" charset="0"/>
              <a:buChar char="•"/>
            </a:pPr>
            <a:r>
              <a:rPr lang="en-ID" altLang="x-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Tahap awal rekrutmen kandidat luar</a:t>
            </a:r>
            <a:endParaRPr lang="en-ID" altLang="x-non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 defTabSz="914400">
              <a:buClrTx/>
              <a:buSzPct val="125000"/>
              <a:buFont typeface="Arial" panose="020B0604020202020204" pitchFamily="34" charset="0"/>
              <a:buChar char="•"/>
            </a:pPr>
            <a:endParaRPr lang="en-ID" altLang="x-non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 defTabSz="914400">
              <a:buClrTx/>
              <a:buSzPct val="125000"/>
              <a:buFont typeface="Arial" panose="020B0604020202020204" pitchFamily="34" charset="0"/>
              <a:buChar char="•"/>
            </a:pPr>
            <a:r>
              <a:rPr lang="en-ID" altLang="x-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Psikotes, wawancara, tes kemampuan</a:t>
            </a:r>
            <a:endParaRPr lang="en-ID" altLang="x-non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ext Placeholder 6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7851775" y="2674938"/>
            <a:ext cx="3195638" cy="685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rtlCol="0" anchor="b">
            <a:normAutofit fontScale="8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buClrTx/>
              <a:buSzPct val="125000"/>
            </a:pPr>
            <a:r>
              <a:rPr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PROSES PENEMPATAN</a:t>
            </a:r>
            <a:endParaRPr lang="en-ID" altLang="x-none" kern="1200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7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7851775" y="3360738"/>
            <a:ext cx="3195638" cy="24304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defTabSz="914400">
              <a:lnSpc>
                <a:spcPct val="110000"/>
              </a:lnSpc>
              <a:buClrTx/>
              <a:buSzPct val="125000"/>
              <a:buFont typeface="Arial" panose="020B0604020202020204" pitchFamily="34" charset="0"/>
              <a:buChar char="•"/>
            </a:pPr>
            <a:r>
              <a:rPr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Mencocokan kandidat terpilih ke posisi</a:t>
            </a:r>
            <a:endParaRPr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 defTabSz="914400">
              <a:lnSpc>
                <a:spcPct val="110000"/>
              </a:lnSpc>
              <a:buClrTx/>
              <a:buSzPct val="125000"/>
              <a:buFont typeface="Arial" panose="020B0604020202020204" pitchFamily="34" charset="0"/>
              <a:buChar char="•"/>
            </a:pPr>
            <a:r>
              <a:rPr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Penyesuaian Tugas (Matching person to job)</a:t>
            </a:r>
            <a:endParaRPr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 defTabSz="914400">
              <a:lnSpc>
                <a:spcPct val="110000"/>
              </a:lnSpc>
              <a:buClrTx/>
              <a:buSzPct val="125000"/>
              <a:buFont typeface="Arial" panose="020B0604020202020204" pitchFamily="34" charset="0"/>
              <a:buChar char="•"/>
            </a:pPr>
            <a:r>
              <a:rPr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Tahap pasca penerimaan atau promosi internal.</a:t>
            </a:r>
            <a:endParaRPr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 defTabSz="914400">
              <a:lnSpc>
                <a:spcPct val="110000"/>
              </a:lnSpc>
              <a:buClrTx/>
              <a:buSzPct val="125000"/>
              <a:buFont typeface="Arial" panose="020B0604020202020204" pitchFamily="34" charset="0"/>
              <a:buChar char="•"/>
            </a:pPr>
            <a:r>
              <a:rPr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Profil kompetensi dan pemetaan organisasi</a:t>
            </a:r>
            <a:endParaRPr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 defTabSz="914400">
              <a:lnSpc>
                <a:spcPct val="110000"/>
              </a:lnSpc>
              <a:buClrTx/>
              <a:buSzPct val="125000"/>
            </a:pPr>
            <a:endParaRPr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85750" indent="-285750" defTabSz="914400">
              <a:lnSpc>
                <a:spcPct val="110000"/>
              </a:lnSpc>
              <a:buClrTx/>
              <a:buSzPct val="125000"/>
            </a:pPr>
            <a:endParaRPr lang="en-ID" altLang="x-non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sym typeface="+mn-ea"/>
              </a:rPr>
              <a:t>PERBANDINGAN KARAKTERISTIK</a:t>
            </a:r>
            <a:endParaRPr lang="en-US" dirty="0">
              <a:ea typeface="+mj-ea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23105" y="1621790"/>
            <a:ext cx="7381240" cy="2789555"/>
          </a:xfrm>
        </p:spPr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4800" baseline="0" dirty="0">
                <a:ea typeface="+mj-ea"/>
              </a:rPr>
              <a:t>T E R I M A K A S I H</a:t>
            </a:r>
            <a:endParaRPr lang="en-US" sz="4800" baseline="0" dirty="0">
              <a:ea typeface="+mj-ea"/>
            </a:endParaRPr>
          </a:p>
        </p:txBody>
      </p:sp>
      <p:sp>
        <p:nvSpPr>
          <p:cNvPr id="7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>
                <a:ea typeface="+mn-ea"/>
              </a:rPr>
              <a:t>02</a:t>
            </a:r>
            <a:endParaRPr lang="en-US">
              <a:ea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1b23ee5844e5f2fe270922b3ebcacd48e0a2ee2"/>
  <p:tag name="KSO_WM_NEWLAYOUT_ID" val="slide_d171c85291120dbc"/>
</p:tagLst>
</file>

<file path=ppt/tags/tag6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7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7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7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7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f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3477"/>
</p:tagLst>
</file>

<file path=ppt/tags/tag82.xml><?xml version="1.0" encoding="utf-8"?>
<p:tagLst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3477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6.xml><?xml version="1.0" encoding="utf-8"?>
<p:tagLst xmlns:p="http://schemas.openxmlformats.org/presentationml/2006/main">
  <p:tag name="KSO_WM_SPECIAL_SOURCE" val="bdnull"/>
  <p:tag name="KSO_WM_TEMPLATE_THUMBS_INDEX" val="1、9"/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477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Your title here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477_7*a*1"/>
  <p:tag name="KSO_WM_TEMPLATE_CATEGORY" val="custom"/>
  <p:tag name="KSO_WM_TEMPLATE_INDEX" val="20233477"/>
  <p:tag name="KSO_WM_UNIT_LAYERLEVEL" val="1"/>
  <p:tag name="KSO_WM_TAG_VERSION" val="3.0"/>
  <p:tag name="KSO_WM_BEAUTIFY_FLAG" val="#wm#"/>
</p:tagLst>
</file>

<file path=ppt/tags/tag88.xml><?xml version="1.0" encoding="utf-8"?>
<p:tagLst xmlns:p="http://schemas.openxmlformats.org/presentationml/2006/main">
  <p:tag name="KSO_WM_UNIT_PRESET_TEXT" val="01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3477_7*e*1"/>
  <p:tag name="KSO_WM_TEMPLATE_CATEGORY" val="custom"/>
  <p:tag name="KSO_WM_TEMPLATE_INDEX" val="20233477"/>
  <p:tag name="KSO_WM_UNIT_LAYERLEVEL" val="1"/>
  <p:tag name="KSO_WM_TAG_VERSION" val="3.0"/>
  <p:tag name="KSO_WM_BEAUTIFY_FLAG" val="#wm#"/>
</p:tagLst>
</file>

<file path=ppt/tags/tag89.xml><?xml version="1.0" encoding="utf-8"?>
<p:tagLst xmlns:p="http://schemas.openxmlformats.org/presentationml/2006/main">
  <p:tag name="KSO_WM_SPECIAL_SOURCE" val="bdnull"/>
  <p:tag name="KSO_WM_SLIDE_ID" val="custom20233477_7"/>
  <p:tag name="KSO_WM_TEMPLATE_SUBCATEGORY" val="29"/>
  <p:tag name="KSO_WM_TEMPLATE_MASTER_TYPE" val="0"/>
  <p:tag name="KSO_WM_TEMPLATE_COLOR_TYPE" val="0"/>
  <p:tag name="KSO_WM_SLIDE_TYPE" val="sectionTitle"/>
  <p:tag name="KSO_WM_SLIDE_SUBTYPE" val="pureTxt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477"/>
  <p:tag name="KSO_WM_SLIDE_LAYOUT" val="a_e"/>
  <p:tag name="KSO_WM_SLIDE_LAYOUT_CNT" val="1_1"/>
  <p:tag name="KSO_WM_SLIDE_THEME_ID" val="3321190"/>
  <p:tag name="KSO_WM_SLIDE_THEME_NAME" val="Yellow Line Minimalist"/>
</p:tagLst>
</file>

<file path=ppt/tags/tag9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91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92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93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9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95.xml><?xml version="1.0" encoding="utf-8"?>
<p:tagLst xmlns:p="http://schemas.openxmlformats.org/presentationml/2006/main">
  <p:tag name="KSO_WM_SLIDE_TYPE" val="text"/>
  <p:tag name="KSO_WM_BEAUTIFY_FLAG" val="#wm#"/>
</p:tagLst>
</file>

<file path=ppt/tags/tag9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97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</p:tagLst>
</file>

<file path=ppt/tags/tag9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1b23ee5844e5f2fe270922b3ebcacd48e0a2ee2"/>
  <p:tag name="KSO_WM_NEWLAYOUT_ID" val="slide_d171c85291120dbc"/>
</p:tagLst>
</file>

<file path=ppt/tags/tag9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f"/>
</p:tagLst>
</file>

<file path=ppt/tags/tag100.xml><?xml version="1.0" encoding="utf-8"?>
<p:tagLst xmlns:p="http://schemas.openxmlformats.org/presentationml/2006/main">
  <p:tag name="KSO_WM_BEAUTIFY_FLAG" val="#wm#"/>
  <p:tag name="KSO_WM_CARDGROUP_FEATURE" val="2*1*5*1*1"/>
  <p:tag name="KSO_WM_CARDGROUP_ID" val="0b8b38c13c9e4ba69b5732c962e0b410"/>
  <p:tag name="KSO_WM_CARDGROUP_REVERSE_POSITION" val="0"/>
  <p:tag name="KSO_WM_CARDGROUP_STYLE_INFO" val="C1_sc_p2*standard*1"/>
  <p:tag name="KSO_WM_FIGMA_FLAG" val="#fgm#"/>
  <p:tag name="KSO_WM_FOLLOW_SHAPE_UNIT_TAG" val="1_1_1*l_h_y*"/>
  <p:tag name="KSO_WM_SLIDE_FIGMA_DIAGRAM" val="1"/>
  <p:tag name="KSO_WM_UNIT_INDEX" val="1_1_1"/>
  <p:tag name="KSO_WM_UNIT_TYPE" val="l_h_i"/>
  <p:tag name="KSO_WM_CARDGROUP_LAYOUT_DATA" val="{&quot;cardRct&quot;:[1028,4240,5546.666666666666,5760],&quot;lytRct&quot;:[1028,4240,17280,5760],&quot;rct&quot;:[1028,4240,17280,5760],&quot;spRct&quot;:[0,0,5546,5759]}"/>
</p:tagLst>
</file>

<file path=ppt/tags/tag101.xml><?xml version="1.0" encoding="utf-8"?>
<p:tagLst xmlns:p="http://schemas.openxmlformats.org/presentationml/2006/main">
  <p:tag name="KSO_WM_BEAUTIFY_FLAG" val="#wm#"/>
  <p:tag name="KSO_WM_CARDGROUP_FEATURE" val="2*1*5*1*1"/>
  <p:tag name="KSO_WM_CARDGROUP_ID" val="0b8b38c13c9e4ba69b5732c962e0b410"/>
  <p:tag name="KSO_WM_CARDGROUP_REVERSE_POSITION" val="0"/>
  <p:tag name="KSO_WM_CARDGROUP_STYLE_INFO" val="C1_sc_p2*standard*1"/>
  <p:tag name="KSO_WM_FIGMA_FLAG" val="#fgm#"/>
  <p:tag name="KSO_WM_SLIDE_FIGMA_DIAGRAM" val="1"/>
  <p:tag name="KSO_WM_UNIT_INDEX" val="1_1_1"/>
  <p:tag name="KSO_WM_UNIT_PRESET_TEXT" val="Please Enter Your Title Here"/>
  <p:tag name="KSO_WM_UNIT_TYPE" val="l_h_a"/>
  <p:tag name="KSO_WM_CARDGROUP_LAYOUT_DATA" val="{&quot;cardRct&quot;:[1028,4240,5546.666666666666,5760],&quot;lytRct&quot;:[1028,4240,17280,5760],&quot;rct&quot;:[1028,4240,17280,5760],&quot;spRct&quot;:[480,1760,5066,2399]}"/>
</p:tagLst>
</file>

<file path=ppt/tags/tag102.xml><?xml version="1.0" encoding="utf-8"?>
<p:tagLst xmlns:p="http://schemas.openxmlformats.org/presentationml/2006/main">
  <p:tag name="KSO_WM_BEAUTIFY_FLAG" val="#wm#"/>
  <p:tag name="KSO_WM_CARDGROUP_FEATURE" val="2*1*5*1*1"/>
  <p:tag name="KSO_WM_CARDGROUP_ID" val="0b8b38c13c9e4ba69b5732c962e0b410"/>
  <p:tag name="KSO_WM_CARDGROUP_REVERSE_POSITION" val="0"/>
  <p:tag name="KSO_WM_CARDGROUP_STYLE_INFO" val="C1_sc_p2*standard*1"/>
  <p:tag name="KSO_WM_FIGMA_FLAG" val="#fgm#"/>
  <p:tag name="KSO_WM_SLIDE_FIGMA_DIAGRAM" val="1"/>
  <p:tag name="KSO_WM_UNIT_INDEX" val="1_1_1"/>
  <p:tag name="KSO_WM_UNIT_PRESET_TEXT" val="Please Enter Your Text Here."/>
  <p:tag name="KSO_WM_UNIT_TYPE" val="l_h_f"/>
  <p:tag name="KSO_WM_CARDGROUP_LAYOUT_DATA" val="{&quot;cardRct&quot;:[1028,4240,5546.666666666666,5760],&quot;lytRct&quot;:[1028,4240,17280,5760],&quot;rct&quot;:[1028,4240,17280,5760],&quot;spRct&quot;:[480,2560,5066,3999]}"/>
</p:tagLst>
</file>

<file path=ppt/tags/tag103.xml><?xml version="1.0" encoding="utf-8"?>
<p:tagLst xmlns:p="http://schemas.openxmlformats.org/presentationml/2006/main">
  <p:tag name="KSO_WM_BEAUTIFY_FLAG" val="#wm#"/>
  <p:tag name="KSO_WM_CARDGROUP_FEATURE" val="2*1*5*1*1"/>
  <p:tag name="KSO_WM_CARDGROUP_ID" val="0b8b38c13c9e4ba69b5732c962e0b410"/>
  <p:tag name="KSO_WM_CARDGROUP_REVERSE_POSITION" val="0"/>
  <p:tag name="KSO_WM_CARDGROUP_STYLE_INFO" val="C1_sc_p2*standard*1"/>
  <p:tag name="KSO_WM_FIGMA_FLAG" val="#fgm#"/>
  <p:tag name="KSO_WM_FOLLOW_SHAPE_UNIT_TAG" val="1_2_1*l_h_y*"/>
  <p:tag name="KSO_WM_SLIDE_FIGMA_DIAGRAM" val="1"/>
  <p:tag name="KSO_WM_UNIT_INDEX" val="1_2_1"/>
  <p:tag name="KSO_WM_UNIT_TYPE" val="l_h_i"/>
  <p:tag name="KSO_WM_CARDGROUP_LAYOUT_DATA" val="{&quot;cardRct&quot;:[6894.666666666666,4240,5546.666666666666,5760],&quot;lytRct&quot;:[1028,4240,17280,5760],&quot;rct&quot;:[1028,4240,17280,5760],&quot;spRct&quot;:[5866,0,11413,5759]}"/>
</p:tagLst>
</file>

<file path=ppt/tags/tag104.xml><?xml version="1.0" encoding="utf-8"?>
<p:tagLst xmlns:p="http://schemas.openxmlformats.org/presentationml/2006/main">
  <p:tag name="KSO_WM_BEAUTIFY_FLAG" val="#wm#"/>
  <p:tag name="KSO_WM_CARDGROUP_FEATURE" val="2*1*5*1*1"/>
  <p:tag name="KSO_WM_CARDGROUP_ID" val="0b8b38c13c9e4ba69b5732c962e0b410"/>
  <p:tag name="KSO_WM_CARDGROUP_REVERSE_POSITION" val="0"/>
  <p:tag name="KSO_WM_CARDGROUP_STYLE_INFO" val="C1_sc_p2*standard*1"/>
  <p:tag name="KSO_WM_FIGMA_FLAG" val="#fgm#"/>
  <p:tag name="KSO_WM_SLIDE_FIGMA_DIAGRAM" val="1"/>
  <p:tag name="KSO_WM_UNIT_INDEX" val="1_2_1"/>
  <p:tag name="KSO_WM_UNIT_PRESET_TEXT" val="Please Enter Your Title Here"/>
  <p:tag name="KSO_WM_UNIT_TYPE" val="l_h_a"/>
  <p:tag name="KSO_WM_CARDGROUP_LAYOUT_DATA" val="{&quot;cardRct&quot;:[6894.666666666666,4240,5546.666666666666,5760],&quot;lytRct&quot;:[1028,4240,17280,5760],&quot;rct&quot;:[1028,4240,17280,5760],&quot;spRct&quot;:[6346,1760,10933,2399]}"/>
</p:tagLst>
</file>

<file path=ppt/tags/tag105.xml><?xml version="1.0" encoding="utf-8"?>
<p:tagLst xmlns:p="http://schemas.openxmlformats.org/presentationml/2006/main">
  <p:tag name="KSO_WM_BEAUTIFY_FLAG" val="#wm#"/>
  <p:tag name="KSO_WM_CARDGROUP_FEATURE" val="2*1*5*1*1"/>
  <p:tag name="KSO_WM_CARDGROUP_ID" val="0b8b38c13c9e4ba69b5732c962e0b410"/>
  <p:tag name="KSO_WM_CARDGROUP_REVERSE_POSITION" val="0"/>
  <p:tag name="KSO_WM_CARDGROUP_STYLE_INFO" val="C1_sc_p2*standard*1"/>
  <p:tag name="KSO_WM_FIGMA_FLAG" val="#fgm#"/>
  <p:tag name="KSO_WM_SLIDE_FIGMA_DIAGRAM" val="1"/>
  <p:tag name="KSO_WM_UNIT_INDEX" val="1_2_1"/>
  <p:tag name="KSO_WM_UNIT_PRESET_TEXT" val="Please Enter Your Text Here."/>
  <p:tag name="KSO_WM_UNIT_TYPE" val="l_h_f"/>
  <p:tag name="KSO_WM_CARDGROUP_LAYOUT_DATA" val="{&quot;cardRct&quot;:[6894.666666666666,4240,5546.666666666666,5760],&quot;lytRct&quot;:[1028,4240,17280,5760],&quot;rct&quot;:[1028,4240,17280,5760],&quot;spRct&quot;:[6346,2560,10933,3999]}"/>
</p:tagLst>
</file>

<file path=ppt/tags/tag106.xml><?xml version="1.0" encoding="utf-8"?>
<p:tagLst xmlns:p="http://schemas.openxmlformats.org/presentationml/2006/main">
  <p:tag name="KSO_WM_BEAUTIFY_FLAG" val="#wm#"/>
  <p:tag name="KSO_WM_CARDGROUP_FEATURE" val="2*1*5*1*1"/>
  <p:tag name="KSO_WM_CARDGROUP_ID" val="0b8b38c13c9e4ba69b5732c962e0b410"/>
  <p:tag name="KSO_WM_CARDGROUP_REVERSE_POSITION" val="0"/>
  <p:tag name="KSO_WM_CARDGROUP_STYLE_INFO" val="C1_sc_p2*standard*1"/>
  <p:tag name="KSO_WM_FIGMA_FLAG" val="#fgm#"/>
  <p:tag name="KSO_WM_FOLLOW_SHAPE_UNIT_TAG" val="1_3_1*l_h_y*"/>
  <p:tag name="KSO_WM_SLIDE_FIGMA_DIAGRAM" val="1"/>
  <p:tag name="KSO_WM_UNIT_INDEX" val="1_3_1"/>
  <p:tag name="KSO_WM_UNIT_TYPE" val="l_h_i"/>
  <p:tag name="KSO_WM_CARDGROUP_LAYOUT_DATA" val="{&quot;cardRct&quot;:[12761.333333333332,4240,5546.666666666666,5760],&quot;lytRct&quot;:[1028,4240,17280,5760],&quot;rct&quot;:[1028,4240,17280,5760],&quot;spRct&quot;:[11733,0,17279,5759]}"/>
</p:tagLst>
</file>

<file path=ppt/tags/tag107.xml><?xml version="1.0" encoding="utf-8"?>
<p:tagLst xmlns:p="http://schemas.openxmlformats.org/presentationml/2006/main">
  <p:tag name="KSO_WM_BEAUTIFY_FLAG" val="#wm#"/>
  <p:tag name="KSO_WM_CARDGROUP_FEATURE" val="2*1*5*1*1"/>
  <p:tag name="KSO_WM_CARDGROUP_ID" val="0b8b38c13c9e4ba69b5732c962e0b410"/>
  <p:tag name="KSO_WM_CARDGROUP_REVERSE_POSITION" val="0"/>
  <p:tag name="KSO_WM_CARDGROUP_STYLE_INFO" val="C1_sc_p2*standard*1"/>
  <p:tag name="KSO_WM_FIGMA_FLAG" val="#fgm#"/>
  <p:tag name="KSO_WM_SLIDE_FIGMA_DIAGRAM" val="1"/>
  <p:tag name="KSO_WM_UNIT_INDEX" val="1_3_1"/>
  <p:tag name="KSO_WM_UNIT_PRESET_TEXT" val="Please Enter Your Title Here"/>
  <p:tag name="KSO_WM_UNIT_TYPE" val="l_h_a"/>
  <p:tag name="KSO_WM_CARDGROUP_LAYOUT_DATA" val="{&quot;cardRct&quot;:[12761.333333333332,4240,5546.666666666666,5760],&quot;lytRct&quot;:[1028,4240,17280,5760],&quot;rct&quot;:[1028,4240,17280,5760],&quot;spRct&quot;:[12213,1760,16799,2399]}"/>
</p:tagLst>
</file>

<file path=ppt/tags/tag108.xml><?xml version="1.0" encoding="utf-8"?>
<p:tagLst xmlns:p="http://schemas.openxmlformats.org/presentationml/2006/main">
  <p:tag name="KSO_WM_BEAUTIFY_FLAG" val="#wm#"/>
  <p:tag name="KSO_WM_CARDGROUP_FEATURE" val="2*1*5*1*1"/>
  <p:tag name="KSO_WM_CARDGROUP_ID" val="0b8b38c13c9e4ba69b5732c962e0b410"/>
  <p:tag name="KSO_WM_CARDGROUP_REVERSE_POSITION" val="0"/>
  <p:tag name="KSO_WM_CARDGROUP_STYLE_INFO" val="C1_sc_p2*standard*1"/>
  <p:tag name="KSO_WM_FIGMA_FLAG" val="#fgm#"/>
  <p:tag name="KSO_WM_SLIDE_FIGMA_DIAGRAM" val="1"/>
  <p:tag name="KSO_WM_UNIT_INDEX" val="1_3_1"/>
  <p:tag name="KSO_WM_UNIT_PRESET_TEXT" val="Please Enter Your Text Here."/>
  <p:tag name="KSO_WM_UNIT_TYPE" val="l_h_f"/>
  <p:tag name="KSO_WM_CARDGROUP_LAYOUT_DATA" val="{&quot;cardRct&quot;:[12761.333333333332,4240,5546.666666666666,5760],&quot;lytRct&quot;:[1028,4240,17280,5760],&quot;rct&quot;:[1028,4240,17280,5760],&quot;spRct&quot;:[12213,2560,16799,3999]}"/>
</p:tagLst>
</file>

<file path=ppt/tags/tag109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SLIDE_ID" val="slide_d171c85291120dbc"/>
</p:tagLst>
</file>

<file path=ppt/tags/tag110.xml><?xml version="1.0" encoding="utf-8"?>
<p:tagLst xmlns:p="http://schemas.openxmlformats.org/presentationml/2006/main">
  <p:tag name="KSO_WM_UNIT_TEXT" val="KONSEP SELEKSI VS PENEMPATA"/>
  <p:tag name="KSO_WM_UNIT_INDEX" val="1"/>
  <p:tag name="KSO_WM_UNIT_TYPE" val="a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</p:tagLst>
</file>

<file path=ppt/tags/tag111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112.xml><?xml version="1.0" encoding="utf-8"?>
<p:tagLst xmlns:p="http://schemas.openxmlformats.org/presentationml/2006/main">
  <p:tag name="KSO_WM_SLIDE_TYPE" val="text"/>
  <p:tag name="KSO_WM_BEAUTIFY_FLAG" val="#wm#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16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17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18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19.xml><?xml version="1.0" encoding="utf-8"?>
<p:tagLst xmlns:p="http://schemas.openxmlformats.org/presentationml/2006/main">
  <p:tag name="KSO_WM_UNIT_TEXT" val="Tahapan Proses seleksi"/>
  <p:tag name="KSO_WM_UNIT_INDEX" val="1"/>
  <p:tag name="KSO_WM_UNIT_TYPE" val="a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</p:tagLst>
</file>

<file path=ppt/tags/tag120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21.xml><?xml version="1.0" encoding="utf-8"?>
<p:tagLst xmlns:p="http://schemas.openxmlformats.org/presentationml/2006/main">
  <p:tag name="KSO_WM_SLIDE_TYPE" val="text"/>
  <p:tag name="KSO_WM_BEAUTIFY_FLAG" val="#wm#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23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125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127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129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</p:tagLst>
</file>

<file path=ppt/tags/tag130.xml><?xml version="1.0" encoding="utf-8"?>
<p:tagLst xmlns:p="http://schemas.openxmlformats.org/presentationml/2006/main">
  <p:tag name="KSO_WM_UNIT_INDEX" val="5"/>
  <p:tag name="KSO_WM_UNIT_TYPE" val="f"/>
  <p:tag name="KSO_WM_BEAUTIFY_FLAG" val="#wm#"/>
  <p:tag name="KSO_WM_UNIT_SUBTYPE" val="a"/>
</p:tagLst>
</file>

<file path=ppt/tags/tag131.xml><?xml version="1.0" encoding="utf-8"?>
<p:tagLst xmlns:p="http://schemas.openxmlformats.org/presentationml/2006/main">
  <p:tag name="KSO_WM_SLIDE_TYPE" val="text"/>
  <p:tag name="KSO_WM_BEAUTIFY_FLAG" val="#wm#"/>
</p:tagLst>
</file>

<file path=ppt/tags/tag13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33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34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3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36.xml><?xml version="1.0" encoding="utf-8"?>
<p:tagLst xmlns:p="http://schemas.openxmlformats.org/presentationml/2006/main">
  <p:tag name="KSO_WM_UNIT_TEXT" val="Peran Analisis Jabatan"/>
  <p:tag name="KSO_WM_UNIT_INDEX" val="1"/>
  <p:tag name="KSO_WM_UNIT_TYPE" val="a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</p:tagLst>
</file>

<file path=ppt/tags/tag137.xml><?xml version="1.0" encoding="utf-8"?>
<p:tagLst xmlns:p="http://schemas.openxmlformats.org/presentationml/2006/main">
  <p:tag name="KSO_WM_SLIDE_TYPE" val="text"/>
  <p:tag name="KSO_WM_BEAUTIFY_FLAG" val="#wm#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139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4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143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45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48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4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15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151.xml><?xml version="1.0" encoding="utf-8"?>
<p:tagLst xmlns:p="http://schemas.openxmlformats.org/presentationml/2006/main">
  <p:tag name="KSO_WM_UNIT_INDEX" val="1_1_1"/>
  <p:tag name="KSO_WM_UNIT_TYPE" val="l_h_a"/>
  <p:tag name="KSO_WM_TEMPLATE_CATEGORY" val="diagram"/>
  <p:tag name="KSO_WM_TEMPLATE_INDEX" val="19882022"/>
  <p:tag name="KSO_WM_UNIT_ID" val="diagram19882022*l_h_a*1_1_1"/>
  <p:tag name="KSO_WM_DIAGRAM_GROUP_CODE" val="l1-1"/>
  <p:tag name="KSO_WM_TAG_VERSION" val="2.0"/>
  <p:tag name="KSO_WM_BEAUTIFY_FLAG" val="#wm#"/>
  <p:tag name="KSO_WM_DIAGRAM_VIRTUALLY_FRAME" val="{&quot;height&quot;:294,&quot;left&quot;:88.75,&quot;top&quot;:140.5,&quot;width&quot;:782.5}"/>
</p:tagLst>
</file>

<file path=ppt/tags/tag152.xml><?xml version="1.0" encoding="utf-8"?>
<p:tagLst xmlns:p="http://schemas.openxmlformats.org/presentationml/2006/main">
  <p:tag name="KSO_WM_UNIT_INDEX" val="1_1_2"/>
  <p:tag name="KSO_WM_UNIT_TYPE" val="l_h_f"/>
  <p:tag name="KSO_WM_UNIT_SUBTYPE" val="a"/>
  <p:tag name="KSO_WM_TEMPLATE_CATEGORY" val="diagram"/>
  <p:tag name="KSO_WM_TEMPLATE_INDEX" val="19882022"/>
  <p:tag name="KSO_WM_UNIT_ID" val="diagram19882022*l_h_f*1_1_2"/>
  <p:tag name="KSO_WM_DIAGRAM_GROUP_CODE" val="l1-1"/>
  <p:tag name="KSO_WM_TAG_VERSION" val="2.0"/>
  <p:tag name="KSO_WM_BEAUTIFY_FLAG" val="#wm#"/>
  <p:tag name="KSO_WM_DIAGRAM_VIRTUALLY_FRAME" val="{&quot;height&quot;:294,&quot;left&quot;:88.75,&quot;top&quot;:140.5,&quot;width&quot;:782.5}"/>
</p:tagLst>
</file>

<file path=ppt/tags/tag153.xml><?xml version="1.0" encoding="utf-8"?>
<p:tagLst xmlns:p="http://schemas.openxmlformats.org/presentationml/2006/main">
  <p:tag name="KSO_WM_UNIT_INDEX" val="1_2_1"/>
  <p:tag name="KSO_WM_UNIT_TYPE" val="l_h_a"/>
  <p:tag name="KSO_WM_TEMPLATE_CATEGORY" val="diagram"/>
  <p:tag name="KSO_WM_TEMPLATE_INDEX" val="19882022"/>
  <p:tag name="KSO_WM_UNIT_ID" val="diagram19882022*l_h_a*1_2_1"/>
  <p:tag name="KSO_WM_DIAGRAM_GROUP_CODE" val="l1-1"/>
  <p:tag name="KSO_WM_TAG_VERSION" val="2.0"/>
  <p:tag name="KSO_WM_BEAUTIFY_FLAG" val="#wm#"/>
  <p:tag name="KSO_WM_DIAGRAM_VIRTUALLY_FRAME" val="{&quot;height&quot;:294,&quot;left&quot;:88.75,&quot;top&quot;:140.5,&quot;width&quot;:782.5}"/>
</p:tagLst>
</file>

<file path=ppt/tags/tag154.xml><?xml version="1.0" encoding="utf-8"?>
<p:tagLst xmlns:p="http://schemas.openxmlformats.org/presentationml/2006/main">
  <p:tag name="KSO_WM_UNIT_INDEX" val="1_2_2"/>
  <p:tag name="KSO_WM_UNIT_TYPE" val="l_h_f"/>
  <p:tag name="KSO_WM_UNIT_SUBTYPE" val="a"/>
  <p:tag name="KSO_WM_TEMPLATE_CATEGORY" val="diagram"/>
  <p:tag name="KSO_WM_TEMPLATE_INDEX" val="19882022"/>
  <p:tag name="KSO_WM_UNIT_ID" val="diagram19882022*l_h_f*1_2_2"/>
  <p:tag name="KSO_WM_DIAGRAM_GROUP_CODE" val="l1-1"/>
  <p:tag name="KSO_WM_TAG_VERSION" val="2.0"/>
  <p:tag name="KSO_WM_BEAUTIFY_FLAG" val="#wm#"/>
  <p:tag name="KSO_WM_DIAGRAM_VIRTUALLY_FRAME" val="{&quot;height&quot;:294,&quot;left&quot;:88.75,&quot;top&quot;:140.5,&quot;width&quot;:782.5}"/>
</p:tagLst>
</file>

<file path=ppt/tags/tag155.xml><?xml version="1.0" encoding="utf-8"?>
<p:tagLst xmlns:p="http://schemas.openxmlformats.org/presentationml/2006/main">
  <p:tag name="KSO_WM_UNIT_INDEX" val="1_3_1"/>
  <p:tag name="KSO_WM_UNIT_TYPE" val="l_h_a"/>
  <p:tag name="KSO_WM_TEMPLATE_CATEGORY" val="diagram"/>
  <p:tag name="KSO_WM_TEMPLATE_INDEX" val="19882022"/>
  <p:tag name="KSO_WM_UNIT_ID" val="diagram19882022*l_h_a*1_3_1"/>
  <p:tag name="KSO_WM_DIAGRAM_GROUP_CODE" val="l1-1"/>
  <p:tag name="KSO_WM_TAG_VERSION" val="2.0"/>
  <p:tag name="KSO_WM_BEAUTIFY_FLAG" val="#wm#"/>
  <p:tag name="KSO_WM_DIAGRAM_VIRTUALLY_FRAME" val="{&quot;height&quot;:294,&quot;left&quot;:88.75,&quot;top&quot;:140.5,&quot;width&quot;:782.5}"/>
</p:tagLst>
</file>

<file path=ppt/tags/tag156.xml><?xml version="1.0" encoding="utf-8"?>
<p:tagLst xmlns:p="http://schemas.openxmlformats.org/presentationml/2006/main">
  <p:tag name="KSO_WM_UNIT_INDEX" val="1_3_2"/>
  <p:tag name="KSO_WM_UNIT_TYPE" val="l_h_f"/>
  <p:tag name="KSO_WM_UNIT_SUBTYPE" val="a"/>
  <p:tag name="KSO_WM_TEMPLATE_CATEGORY" val="diagram"/>
  <p:tag name="KSO_WM_TEMPLATE_INDEX" val="19882022"/>
  <p:tag name="KSO_WM_UNIT_ID" val="diagram19882022*l_h_f*1_3_2"/>
  <p:tag name="KSO_WM_DIAGRAM_GROUP_CODE" val="l1-1"/>
  <p:tag name="KSO_WM_TAG_VERSION" val="2.0"/>
  <p:tag name="KSO_WM_BEAUTIFY_FLAG" val="#wm#"/>
  <p:tag name="KSO_WM_DIAGRAM_VIRTUALLY_FRAME" val="{&quot;height&quot;:294,&quot;left&quot;:88.75,&quot;top&quot;:140.5,&quot;width&quot;:782.5}"/>
</p:tagLst>
</file>

<file path=ppt/tags/tag15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158.xml><?xml version="1.0" encoding="utf-8"?>
<p:tagLst xmlns:p="http://schemas.openxmlformats.org/presentationml/2006/main">
  <p:tag name="KSO_WM_SLIDE_TYPE" val="text"/>
  <p:tag name="KSO_WM_BEAUTIFY_FLAG" val="#wm#"/>
</p:tagLst>
</file>

<file path=ppt/tags/tag159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60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61.xml><?xml version="1.0" encoding="utf-8"?>
<p:tagLst xmlns:p="http://schemas.openxmlformats.org/presentationml/2006/main">
  <p:tag name="KSO_WM_UNIT_TEXT" val="METODE WAWANCARA KERJA"/>
  <p:tag name="KSO_WM_UNIT_INDEX" val="1"/>
  <p:tag name="KSO_WM_UNIT_TYPE" val="a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</p:tagLst>
</file>

<file path=ppt/tags/tag162.xml><?xml version="1.0" encoding="utf-8"?>
<p:tagLst xmlns:p="http://schemas.openxmlformats.org/presentationml/2006/main">
  <p:tag name="KSO_WM_SLIDE_TYPE" val="text"/>
  <p:tag name="KSO_WM_BEAUTIFY_FLAG" val="#wm#"/>
</p:tagLst>
</file>

<file path=ppt/tags/tag163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64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65.xml><?xml version="1.0" encoding="utf-8"?>
<p:tagLst xmlns:p="http://schemas.openxmlformats.org/presentationml/2006/main">
  <p:tag name="KSO_WM_UNIT_TEXT" val="IMPACT SELEKSI &amp; PENEMPATAN"/>
  <p:tag name="KSO_WM_UNIT_INDEX" val="1"/>
  <p:tag name="KSO_WM_UNIT_TYPE" val="a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</p:tagLst>
</file>

<file path=ppt/tags/tag166.xml><?xml version="1.0" encoding="utf-8"?>
<p:tagLst xmlns:p="http://schemas.openxmlformats.org/presentationml/2006/main">
  <p:tag name="KSO_WM_SLIDE_TYPE" val="text"/>
  <p:tag name="KSO_WM_BEAUTIFY_FLAG" val="#wm#"/>
</p:tagLst>
</file>

<file path=ppt/tags/tag167.xml><?xml version="1.0" encoding="utf-8"?>
<p:tagLst xmlns:p="http://schemas.openxmlformats.org/presentationml/2006/main">
  <p:tag name="KSO_WM_UNIT_INDEX" val="1_1_1"/>
  <p:tag name="KSO_WM_UNIT_TYPE" val="l_h_a"/>
  <p:tag name="KSO_WM_TEMPLATE_CATEGORY" val="diagram"/>
  <p:tag name="KSO_WM_TEMPLATE_INDEX" val="19882022"/>
  <p:tag name="KSO_WM_UNIT_ID" val="diagram19882022*l_h_a*1_1_1"/>
  <p:tag name="KSO_WM_DIAGRAM_GROUP_CODE" val="l1-1"/>
  <p:tag name="KSO_WM_TAG_VERSION" val="2.0"/>
  <p:tag name="KSO_WM_BEAUTIFY_FLAG" val="#wm#"/>
  <p:tag name="KSO_WM_DIAGRAM_VIRTUALLY_FRAME" val="{&quot;height&quot;:245.625,&quot;left&quot;:88.75,&quot;top&quot;:210.625,&quot;width&quot;:781.125}"/>
</p:tagLst>
</file>

<file path=ppt/tags/tag168.xml><?xml version="1.0" encoding="utf-8"?>
<p:tagLst xmlns:p="http://schemas.openxmlformats.org/presentationml/2006/main">
  <p:tag name="KSO_WM_UNIT_INDEX" val="1_1_5"/>
  <p:tag name="KSO_WM_UNIT_TYPE" val="l_h_f"/>
  <p:tag name="KSO_WM_UNIT_SUBTYPE" val="a"/>
  <p:tag name="KSO_WM_TEMPLATE_CATEGORY" val="diagram"/>
  <p:tag name="KSO_WM_TEMPLATE_INDEX" val="19882022"/>
  <p:tag name="KSO_WM_UNIT_ID" val="diagram19882022*l_h_f*1_1_5"/>
  <p:tag name="KSO_WM_DIAGRAM_GROUP_CODE" val="l1-1"/>
  <p:tag name="KSO_WM_TAG_VERSION" val="2.0"/>
  <p:tag name="KSO_WM_BEAUTIFY_FLAG" val="#wm#"/>
  <p:tag name="KSO_WM_DIAGRAM_VIRTUALLY_FRAME" val="{&quot;height&quot;:245.625,&quot;left&quot;:88.75,&quot;top&quot;:210.625,&quot;width&quot;:781.125}"/>
</p:tagLst>
</file>

<file path=ppt/tags/tag169.xml><?xml version="1.0" encoding="utf-8"?>
<p:tagLst xmlns:p="http://schemas.openxmlformats.org/presentationml/2006/main">
  <p:tag name="KSO_WM_UNIT_INDEX" val="1_2_1"/>
  <p:tag name="KSO_WM_UNIT_TYPE" val="l_h_a"/>
  <p:tag name="KSO_WM_TEMPLATE_CATEGORY" val="diagram"/>
  <p:tag name="KSO_WM_TEMPLATE_INDEX" val="19882022"/>
  <p:tag name="KSO_WM_UNIT_ID" val="diagram19882022*l_h_a*1_2_1"/>
  <p:tag name="KSO_WM_DIAGRAM_GROUP_CODE" val="l1-1"/>
  <p:tag name="KSO_WM_TAG_VERSION" val="2.0"/>
  <p:tag name="KSO_WM_BEAUTIFY_FLAG" val="#wm#"/>
  <p:tag name="KSO_WM_DIAGRAM_VIRTUALLY_FRAME" val="{&quot;height&quot;:245.625,&quot;left&quot;:88.75,&quot;top&quot;:210.625,&quot;width&quot;:781.125}"/>
</p:tagLst>
</file>

<file path=ppt/tags/tag170.xml><?xml version="1.0" encoding="utf-8"?>
<p:tagLst xmlns:p="http://schemas.openxmlformats.org/presentationml/2006/main">
  <p:tag name="KSO_WM_UNIT_INDEX" val="1_2_5"/>
  <p:tag name="KSO_WM_UNIT_TYPE" val="l_h_f"/>
  <p:tag name="KSO_WM_UNIT_SUBTYPE" val="a"/>
  <p:tag name="KSO_WM_TEMPLATE_CATEGORY" val="diagram"/>
  <p:tag name="KSO_WM_TEMPLATE_INDEX" val="19882022"/>
  <p:tag name="KSO_WM_UNIT_ID" val="diagram19882022*l_h_f*1_2_5"/>
  <p:tag name="KSO_WM_DIAGRAM_GROUP_CODE" val="l1-1"/>
  <p:tag name="KSO_WM_TAG_VERSION" val="2.0"/>
  <p:tag name="KSO_WM_BEAUTIFY_FLAG" val="#wm#"/>
  <p:tag name="KSO_WM_DIAGRAM_VIRTUALLY_FRAME" val="{&quot;height&quot;:245.625,&quot;left&quot;:88.75,&quot;top&quot;:210.625,&quot;width&quot;:781.125}"/>
</p:tagLst>
</file>

<file path=ppt/tags/tag171.xml><?xml version="1.0" encoding="utf-8"?>
<p:tagLst xmlns:p="http://schemas.openxmlformats.org/presentationml/2006/main">
  <p:tag name="KSO_WM_UNIT_INDEX" val="1_3_1"/>
  <p:tag name="KSO_WM_UNIT_TYPE" val="l_h_a"/>
  <p:tag name="KSO_WM_TEMPLATE_CATEGORY" val="diagram"/>
  <p:tag name="KSO_WM_TEMPLATE_INDEX" val="19882022"/>
  <p:tag name="KSO_WM_UNIT_ID" val="diagram19882022*l_h_a*1_3_1"/>
  <p:tag name="KSO_WM_DIAGRAM_GROUP_CODE" val="l1-1"/>
  <p:tag name="KSO_WM_TAG_VERSION" val="2.0"/>
  <p:tag name="KSO_WM_BEAUTIFY_FLAG" val="#wm#"/>
  <p:tag name="KSO_WM_DIAGRAM_VIRTUALLY_FRAME" val="{&quot;height&quot;:245.625,&quot;left&quot;:88.75,&quot;top&quot;:210.625,&quot;width&quot;:781.125}"/>
</p:tagLst>
</file>

<file path=ppt/tags/tag172.xml><?xml version="1.0" encoding="utf-8"?>
<p:tagLst xmlns:p="http://schemas.openxmlformats.org/presentationml/2006/main">
  <p:tag name="KSO_WM_UNIT_INDEX" val="1_3_5"/>
  <p:tag name="KSO_WM_UNIT_TYPE" val="l_h_f"/>
  <p:tag name="KSO_WM_UNIT_SUBTYPE" val="a"/>
  <p:tag name="KSO_WM_TEMPLATE_CATEGORY" val="diagram"/>
  <p:tag name="KSO_WM_TEMPLATE_INDEX" val="19882022"/>
  <p:tag name="KSO_WM_UNIT_ID" val="diagram19882022*l_h_f*1_3_5"/>
  <p:tag name="KSO_WM_DIAGRAM_GROUP_CODE" val="l1-1"/>
  <p:tag name="KSO_WM_TAG_VERSION" val="2.0"/>
  <p:tag name="KSO_WM_BEAUTIFY_FLAG" val="#wm#"/>
  <p:tag name="KSO_WM_DIAGRAM_VIRTUALLY_FRAME" val="{&quot;height&quot;:245.625,&quot;left&quot;:88.75,&quot;top&quot;:210.625,&quot;width&quot;:781.125}"/>
</p:tagLst>
</file>

<file path=ppt/tags/tag173.xml><?xml version="1.0" encoding="utf-8"?>
<p:tagLst xmlns:p="http://schemas.openxmlformats.org/presentationml/2006/main">
  <p:tag name="KSO_WM_UNIT_TEXT" val="MODEL KEPUTUSAN SELEKSI"/>
  <p:tag name="KSO_WM_UNIT_INDEX" val="1"/>
  <p:tag name="KSO_WM_UNIT_TYPE" val="a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</p:tagLst>
</file>

<file path=ppt/tags/tag174.xml><?xml version="1.0" encoding="utf-8"?>
<p:tagLst xmlns:p="http://schemas.openxmlformats.org/presentationml/2006/main">
  <p:tag name="KSO_WM_SLIDE_TYPE" val="text"/>
  <p:tag name="KSO_WM_BEAUTIFY_FLAG" val="#wm#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PRESET_TEXT" val="Your title here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477_7*a*1"/>
  <p:tag name="KSO_WM_TEMPLATE_CATEGORY" val="custom"/>
  <p:tag name="KSO_WM_TEMPLATE_INDEX" val="20233477"/>
  <p:tag name="KSO_WM_UNIT_LAYERLEVEL" val="1"/>
  <p:tag name="KSO_WM_TAG_VERSION" val="3.0"/>
  <p:tag name="KSO_WM_BEAUTIFY_FLAG" val="#wm#"/>
</p:tagLst>
</file>

<file path=ppt/tags/tag176.xml><?xml version="1.0" encoding="utf-8"?>
<p:tagLst xmlns:p="http://schemas.openxmlformats.org/presentationml/2006/main">
  <p:tag name="KSO_WM_UNIT_PRESET_TEXT" val="02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3477_7*e*1"/>
  <p:tag name="KSO_WM_TEMPLATE_CATEGORY" val="custom"/>
  <p:tag name="KSO_WM_TEMPLATE_INDEX" val="20233477"/>
  <p:tag name="KSO_WM_UNIT_LAYERLEVEL" val="1"/>
  <p:tag name="KSO_WM_TAG_VERSION" val="3.0"/>
  <p:tag name="KSO_WM_BEAUTIFY_FLAG" val="#wm#"/>
</p:tagLst>
</file>

<file path=ppt/tags/tag177.xml><?xml version="1.0" encoding="utf-8"?>
<p:tagLst xmlns:p="http://schemas.openxmlformats.org/presentationml/2006/main">
  <p:tag name="KSO_WM_SPECIAL_SOURCE" val="bdnull"/>
  <p:tag name="KSO_WM_SLIDE_ID" val="custom20233477_7"/>
  <p:tag name="KSO_WM_TEMPLATE_SUBCATEGORY" val="29"/>
  <p:tag name="KSO_WM_TEMPLATE_MASTER_TYPE" val="0"/>
  <p:tag name="KSO_WM_TEMPLATE_COLOR_TYPE" val="0"/>
  <p:tag name="KSO_WM_SLIDE_TYPE" val="sectionTitle"/>
  <p:tag name="KSO_WM_SLIDE_SUBTYPE" val="pureTxt"/>
  <p:tag name="KSO_WM_SLIDE_ITEM_CNT" val="0"/>
  <p:tag name="KSO_WM_SLIDE_INDEX" val="7"/>
  <p:tag name="KSO_WM_TAG_VERSION" val="3.0"/>
  <p:tag name="KSO_WM_BEAUTIFY_FLAG" val="#wm#"/>
  <p:tag name="KSO_WM_TEMPLATE_CATEGORY" val="custom"/>
  <p:tag name="KSO_WM_TEMPLATE_INDEX" val="20233477"/>
  <p:tag name="KSO_WM_SLIDE_LAYOUT" val="a_e"/>
  <p:tag name="KSO_WM_SLIDE_LAYOUT_CNT" val="1_1"/>
  <p:tag name="KSO_WM_SLIDE_THEME_ID" val="3321190"/>
  <p:tag name="KSO_WM_SLIDE_THEME_NAME" val="Yellow Line Minimalist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自定义 89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C000"/>
      </a:accent1>
      <a:accent2>
        <a:srgbClr val="FF7A00"/>
      </a:accent2>
      <a:accent3>
        <a:srgbClr val="FF9900"/>
      </a:accent3>
      <a:accent4>
        <a:srgbClr val="75BD42"/>
      </a:accent4>
      <a:accent5>
        <a:srgbClr val="30C0B4"/>
      </a:accent5>
      <a:accent6>
        <a:srgbClr val="E54C5E"/>
      </a:accent6>
      <a:hlink>
        <a:srgbClr val="658BD5"/>
      </a:hlink>
      <a:folHlink>
        <a:srgbClr val="A16AA5"/>
      </a:folHlink>
    </a:clrScheme>
    <a:fontScheme name="字体-简约">
      <a:majorFont>
        <a:latin typeface="Manrope ExtraBold"/>
        <a:ea typeface="Manrope ExtraBold"/>
        <a:cs typeface=""/>
      </a:majorFont>
      <a:minorFont>
        <a:latin typeface="Lato"/>
        <a:ea typeface="La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{E681DED0-197E-4222-953A-3A41199B096B}TF6d5feb1e-e145-43f1-b745-cb4b54c5ee97c08fbe0c-84ec64d2cf32</Template>
  <TotalTime>0</TotalTime>
  <Words>8178</Words>
  <Application>WPS Presentation</Application>
  <PresentationFormat>Widescreen</PresentationFormat>
  <Paragraphs>264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6" baseType="lpstr">
      <vt:lpstr>Arial</vt:lpstr>
      <vt:lpstr>SimSun</vt:lpstr>
      <vt:lpstr>Wingdings</vt:lpstr>
      <vt:lpstr>Tw Cen MT</vt:lpstr>
      <vt:lpstr>Trebuchet MS</vt:lpstr>
      <vt:lpstr>Maiandra GD</vt:lpstr>
      <vt:lpstr>Algerian</vt:lpstr>
      <vt:lpstr>Manrope ExtraBold</vt:lpstr>
      <vt:lpstr>Segoe Print</vt:lpstr>
      <vt:lpstr>Microsoft YaHei</vt:lpstr>
      <vt:lpstr>Lato</vt:lpstr>
      <vt:lpstr>汉仪方叠体简</vt:lpstr>
      <vt:lpstr>Arial Unicode MS</vt:lpstr>
      <vt:lpstr>Calibri</vt:lpstr>
      <vt:lpstr>Wingdings</vt:lpstr>
      <vt:lpstr>Circuit</vt:lpstr>
      <vt:lpstr>Office Theme</vt:lpstr>
      <vt:lpstr>BAB II SELEKSI DAN PENEMPATAN</vt:lpstr>
      <vt:lpstr>KONSEP SELEKSI VS PENEMPATAN</vt:lpstr>
      <vt:lpstr>           Organisasi terdiri dari sejumlah individu untuk mencapai tujuan melalui kedudukan &amp; peran dlm organisasi.  Organisasi terbentuk : - cetak biru - perorangan/sekelompok orang - berkembang &amp; terdiferensiasi secara vertikal maupun horisontal  Kluckhohn - manusia sama seperti manusia lainnya; manusia sama seperti kelompok manusia lainnya, manusia tidak sama dengan manusia lainnya  kesamaan  - Psikologi umum Keunikan Manusia - Psikologi Khusus  Pengukuran dalam jumlah besar - kurva distribusi norma </vt:lpstr>
      <vt:lpstr>STRATEGI SELEKSI 6 Strategi Seleksi/Prediksi (Campbell, Dunnette, Lawler (1970) </vt:lpstr>
      <vt:lpstr>Tahapan Penerimaan Tenaga Kerja</vt:lpstr>
      <vt:lpstr>Model Penelitian Keabsahan Seleksi :  1. Tradisional  - Analisis Pekerjaan - Penentuan Predictor &amp; alat ukur dan     kriteria keberhasilannya - Predictive Validity - Cross validation - Rekomendasi untuk seleksi (tidak visible digunakan - pekerjaan manajerial jarang dilakukan oleh beberapa orang yang sama) </vt:lpstr>
      <vt:lpstr>2. Yang digunakan saat ini - Analisis Jabatan - Penetapan alat ukur / tes psikologis  - Pelaksanaan Pemeriksaan </vt:lpstr>
      <vt:lpstr>Analisa Jabatan</vt:lpstr>
      <vt:lpstr>PowerPoint 演示文稿</vt:lpstr>
      <vt:lpstr>PowerPoint 演示文稿</vt:lpstr>
      <vt:lpstr>Tujuan Penggunaan Analisis Jabatan</vt:lpstr>
      <vt:lpstr>Data yang dikumpulkan :</vt:lpstr>
      <vt:lpstr>Metode yang digunakan :</vt:lpstr>
      <vt:lpstr>1. Pemberi Keterangan Pekerjaan  2. Pekerjaannya  Untuk meminimalisir :  1. Wawancara Kelompok   2. Kuesioner Analisis Kedudukan ( Position Analysis Questionaiere - Mc Cormick 1972)  3. Ancangan Sistem pada Analisis Pekerjaan Masukan, Kegiatan mengarah ke sasaran, Keluaran tugas dan peristiwa kritikal</vt:lpstr>
      <vt:lpstr>Masalah Peramal /Predictor Penetapan alat ukur</vt:lpstr>
      <vt:lpstr>PowerPoint 演示文稿</vt:lpstr>
      <vt:lpstr>METODE WAWANCARA KERJA</vt:lpstr>
      <vt:lpstr>Kriteria Keberhasilan</vt:lpstr>
      <vt:lpstr>Masalah Keabsahan Test (Test Validy)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MODEL KEPUTUSAN SELEKSI</vt:lpstr>
      <vt:lpstr>IMPACT SELEKSI &amp; PENEMPATAN</vt:lpstr>
      <vt:lpstr>PROSES PENEMPATAN KERJA</vt:lpstr>
      <vt:lpstr>PERBANDINGAN KARAKTERISTIK</vt:lpstr>
      <vt:lpstr>T E R I M A K A S I 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Wismayanti OFON</dc:creator>
  <cp:lastModifiedBy>WPS_1786679620</cp:lastModifiedBy>
  <cp:revision>12</cp:revision>
  <dcterms:created xsi:type="dcterms:W3CDTF">2026-09-23T06:38:00Z</dcterms:created>
  <dcterms:modified xsi:type="dcterms:W3CDTF">2026-09-30T06:28:04Z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DAD3AFBC5B1D4C4C81D2486C46439A6C_12</vt:lpwstr>
  </property>
  <property fmtid="{D5CDD505-2E9C-101B-9397-08002B2CF9AE}" pid="3" name="KSOProductBuildVer">
    <vt:lpwstr>1033-12.1.0.28485</vt:lpwstr>
  </property>
</Properties>
</file>